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6" r:id="rId5"/>
  </p:sldMasterIdLst>
  <p:notesMasterIdLst>
    <p:notesMasterId r:id="rId24"/>
  </p:notesMasterIdLst>
  <p:handoutMasterIdLst>
    <p:handoutMasterId r:id="rId25"/>
  </p:handoutMasterIdLst>
  <p:sldIdLst>
    <p:sldId id="263" r:id="rId6"/>
    <p:sldId id="527" r:id="rId7"/>
    <p:sldId id="543" r:id="rId8"/>
    <p:sldId id="548" r:id="rId9"/>
    <p:sldId id="533" r:id="rId10"/>
    <p:sldId id="534" r:id="rId11"/>
    <p:sldId id="535" r:id="rId12"/>
    <p:sldId id="546" r:id="rId13"/>
    <p:sldId id="545" r:id="rId14"/>
    <p:sldId id="549" r:id="rId15"/>
    <p:sldId id="550" r:id="rId16"/>
    <p:sldId id="551" r:id="rId17"/>
    <p:sldId id="552" r:id="rId18"/>
    <p:sldId id="553" r:id="rId19"/>
    <p:sldId id="554" r:id="rId20"/>
    <p:sldId id="547" r:id="rId21"/>
    <p:sldId id="304" r:id="rId22"/>
    <p:sldId id="305" r:id="rId2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0EE2F1C-9EA6-43DB-9FC5-DC5D9983F828}">
          <p14:sldIdLst>
            <p14:sldId id="263"/>
            <p14:sldId id="527"/>
            <p14:sldId id="543"/>
            <p14:sldId id="548"/>
            <p14:sldId id="533"/>
            <p14:sldId id="534"/>
            <p14:sldId id="535"/>
            <p14:sldId id="546"/>
            <p14:sldId id="545"/>
            <p14:sldId id="549"/>
            <p14:sldId id="550"/>
            <p14:sldId id="551"/>
            <p14:sldId id="552"/>
            <p14:sldId id="553"/>
            <p14:sldId id="554"/>
            <p14:sldId id="547"/>
            <p14:sldId id="304"/>
            <p14:sldId id="30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4D35"/>
    <a:srgbClr val="436A5A"/>
    <a:srgbClr val="3D5C4D"/>
    <a:srgbClr val="006E56"/>
    <a:srgbClr val="007568"/>
    <a:srgbClr val="00725E"/>
    <a:srgbClr val="57A186"/>
    <a:srgbClr val="74D1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90" autoAdjust="0"/>
    <p:restoredTop sz="59133" autoAdjust="0"/>
  </p:normalViewPr>
  <p:slideViewPr>
    <p:cSldViewPr snapToGrid="0" snapToObjects="1">
      <p:cViewPr varScale="1">
        <p:scale>
          <a:sx n="68" d="100"/>
          <a:sy n="68" d="100"/>
        </p:scale>
        <p:origin x="2466"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4" d="100"/>
          <a:sy n="84" d="100"/>
        </p:scale>
        <p:origin x="-376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 Nelson" userId="34ca71d7-2030-4cff-a3bc-b14db073f22e" providerId="ADAL" clId="{08B55921-1656-4710-8D1A-A636288ED415}"/>
    <pc:docChg chg="modSld">
      <pc:chgData name="Kari Nelson" userId="34ca71d7-2030-4cff-a3bc-b14db073f22e" providerId="ADAL" clId="{08B55921-1656-4710-8D1A-A636288ED415}" dt="2019-08-26T20:59:08.241" v="8" actId="6549"/>
      <pc:docMkLst>
        <pc:docMk/>
      </pc:docMkLst>
      <pc:sldChg chg="modNotesTx">
        <pc:chgData name="Kari Nelson" userId="34ca71d7-2030-4cff-a3bc-b14db073f22e" providerId="ADAL" clId="{08B55921-1656-4710-8D1A-A636288ED415}" dt="2019-08-26T20:58:34.089" v="0" actId="6549"/>
        <pc:sldMkLst>
          <pc:docMk/>
          <pc:sldMk cId="237513644" sldId="527"/>
        </pc:sldMkLst>
      </pc:sldChg>
      <pc:sldChg chg="modNotesTx">
        <pc:chgData name="Kari Nelson" userId="34ca71d7-2030-4cff-a3bc-b14db073f22e" providerId="ADAL" clId="{08B55921-1656-4710-8D1A-A636288ED415}" dt="2019-08-26T20:58:43.619" v="2" actId="6549"/>
        <pc:sldMkLst>
          <pc:docMk/>
          <pc:sldMk cId="3677366554" sldId="533"/>
        </pc:sldMkLst>
      </pc:sldChg>
      <pc:sldChg chg="modNotesTx">
        <pc:chgData name="Kari Nelson" userId="34ca71d7-2030-4cff-a3bc-b14db073f22e" providerId="ADAL" clId="{08B55921-1656-4710-8D1A-A636288ED415}" dt="2019-08-26T20:58:46.188" v="3" actId="6549"/>
        <pc:sldMkLst>
          <pc:docMk/>
          <pc:sldMk cId="3487312408" sldId="534"/>
        </pc:sldMkLst>
      </pc:sldChg>
      <pc:sldChg chg="modNotesTx">
        <pc:chgData name="Kari Nelson" userId="34ca71d7-2030-4cff-a3bc-b14db073f22e" providerId="ADAL" clId="{08B55921-1656-4710-8D1A-A636288ED415}" dt="2019-08-26T20:58:50.329" v="4" actId="6549"/>
        <pc:sldMkLst>
          <pc:docMk/>
          <pc:sldMk cId="359168611" sldId="535"/>
        </pc:sldMkLst>
      </pc:sldChg>
      <pc:sldChg chg="modNotesTx">
        <pc:chgData name="Kari Nelson" userId="34ca71d7-2030-4cff-a3bc-b14db073f22e" providerId="ADAL" clId="{08B55921-1656-4710-8D1A-A636288ED415}" dt="2019-08-26T20:58:39.787" v="1" actId="6549"/>
        <pc:sldMkLst>
          <pc:docMk/>
          <pc:sldMk cId="1889385387" sldId="543"/>
        </pc:sldMkLst>
      </pc:sldChg>
      <pc:sldChg chg="modNotesTx">
        <pc:chgData name="Kari Nelson" userId="34ca71d7-2030-4cff-a3bc-b14db073f22e" providerId="ADAL" clId="{08B55921-1656-4710-8D1A-A636288ED415}" dt="2019-08-26T20:58:57.265" v="6" actId="6549"/>
        <pc:sldMkLst>
          <pc:docMk/>
          <pc:sldMk cId="1077392280" sldId="545"/>
        </pc:sldMkLst>
      </pc:sldChg>
      <pc:sldChg chg="modNotesTx">
        <pc:chgData name="Kari Nelson" userId="34ca71d7-2030-4cff-a3bc-b14db073f22e" providerId="ADAL" clId="{08B55921-1656-4710-8D1A-A636288ED415}" dt="2019-08-26T20:58:54.925" v="5" actId="6549"/>
        <pc:sldMkLst>
          <pc:docMk/>
          <pc:sldMk cId="1641173142" sldId="546"/>
        </pc:sldMkLst>
      </pc:sldChg>
      <pc:sldChg chg="modNotesTx">
        <pc:chgData name="Kari Nelson" userId="34ca71d7-2030-4cff-a3bc-b14db073f22e" providerId="ADAL" clId="{08B55921-1656-4710-8D1A-A636288ED415}" dt="2019-08-26T20:59:08.241" v="8" actId="6549"/>
        <pc:sldMkLst>
          <pc:docMk/>
          <pc:sldMk cId="41139033" sldId="547"/>
        </pc:sldMkLst>
      </pc:sldChg>
      <pc:sldChg chg="modNotesTx">
        <pc:chgData name="Kari Nelson" userId="34ca71d7-2030-4cff-a3bc-b14db073f22e" providerId="ADAL" clId="{08B55921-1656-4710-8D1A-A636288ED415}" dt="2019-08-26T20:59:05.043" v="7" actId="6549"/>
        <pc:sldMkLst>
          <pc:docMk/>
          <pc:sldMk cId="3008502022" sldId="553"/>
        </pc:sldMkLst>
      </pc:sldChg>
    </pc:docChg>
  </pc:docChgLst>
  <pc:docChgLst>
    <pc:chgData name="Kari Nelson" userId="34ca71d7-2030-4cff-a3bc-b14db073f22e" providerId="ADAL" clId="{A40C05FE-1C5C-46FB-A3E6-B57A85F30F4A}"/>
    <pc:docChg chg="delSld modSection">
      <pc:chgData name="Kari Nelson" userId="34ca71d7-2030-4cff-a3bc-b14db073f22e" providerId="ADAL" clId="{A40C05FE-1C5C-46FB-A3E6-B57A85F30F4A}" dt="2020-08-21T13:28:22.419" v="0" actId="47"/>
      <pc:docMkLst>
        <pc:docMk/>
      </pc:docMkLst>
      <pc:sldChg chg="del">
        <pc:chgData name="Kari Nelson" userId="34ca71d7-2030-4cff-a3bc-b14db073f22e" providerId="ADAL" clId="{A40C05FE-1C5C-46FB-A3E6-B57A85F30F4A}" dt="2020-08-21T13:28:22.419" v="0" actId="47"/>
        <pc:sldMkLst>
          <pc:docMk/>
          <pc:sldMk cId="0" sldId="25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6824714-E3DC-48DB-BD09-93DE7BE49079}" type="datetimeFigureOut">
              <a:rPr lang="en-US" smtClean="0"/>
              <a:t>9/10/2020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C86BC99-3674-4B9D-89FC-5BABF527930B}" type="slidenum">
              <a:rPr lang="en-US" smtClean="0"/>
              <a:t>‹#›</a:t>
            </a:fld>
            <a:endParaRPr lang="en-US" dirty="0"/>
          </a:p>
        </p:txBody>
      </p:sp>
    </p:spTree>
    <p:extLst>
      <p:ext uri="{BB962C8B-B14F-4D97-AF65-F5344CB8AC3E}">
        <p14:creationId xmlns:p14="http://schemas.microsoft.com/office/powerpoint/2010/main" val="1161957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2508651-D50C-4E6E-A829-16BD6B757578}" type="datetimeFigureOut">
              <a:rPr lang="en-US" smtClean="0"/>
              <a:t>9/10/2020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5446132-E330-453F-9F2F-D3FE38BB1351}" type="slidenum">
              <a:rPr lang="en-US" smtClean="0"/>
              <a:t>‹#›</a:t>
            </a:fld>
            <a:endParaRPr lang="en-US" dirty="0"/>
          </a:p>
        </p:txBody>
      </p:sp>
    </p:spTree>
    <p:extLst>
      <p:ext uri="{BB962C8B-B14F-4D97-AF65-F5344CB8AC3E}">
        <p14:creationId xmlns:p14="http://schemas.microsoft.com/office/powerpoint/2010/main" val="1029579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446132-E330-453F-9F2F-D3FE38BB1351}" type="slidenum">
              <a:rPr lang="en-US" smtClean="0"/>
              <a:t>1</a:t>
            </a:fld>
            <a:endParaRPr lang="en-US" dirty="0"/>
          </a:p>
        </p:txBody>
      </p:sp>
    </p:spTree>
    <p:extLst>
      <p:ext uri="{BB962C8B-B14F-4D97-AF65-F5344CB8AC3E}">
        <p14:creationId xmlns:p14="http://schemas.microsoft.com/office/powerpoint/2010/main" val="3710147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446132-E330-453F-9F2F-D3FE38BB1351}" type="slidenum">
              <a:rPr lang="en-US" smtClean="0"/>
              <a:t>10</a:t>
            </a:fld>
            <a:endParaRPr lang="en-US" dirty="0"/>
          </a:p>
        </p:txBody>
      </p:sp>
    </p:spTree>
    <p:extLst>
      <p:ext uri="{BB962C8B-B14F-4D97-AF65-F5344CB8AC3E}">
        <p14:creationId xmlns:p14="http://schemas.microsoft.com/office/powerpoint/2010/main" val="6656098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446132-E330-453F-9F2F-D3FE38BB1351}" type="slidenum">
              <a:rPr lang="en-US" smtClean="0"/>
              <a:t>11</a:t>
            </a:fld>
            <a:endParaRPr lang="en-US" dirty="0"/>
          </a:p>
        </p:txBody>
      </p:sp>
    </p:spTree>
    <p:extLst>
      <p:ext uri="{BB962C8B-B14F-4D97-AF65-F5344CB8AC3E}">
        <p14:creationId xmlns:p14="http://schemas.microsoft.com/office/powerpoint/2010/main" val="4203392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446132-E330-453F-9F2F-D3FE38BB1351}" type="slidenum">
              <a:rPr lang="en-US" smtClean="0"/>
              <a:t>12</a:t>
            </a:fld>
            <a:endParaRPr lang="en-US" dirty="0"/>
          </a:p>
        </p:txBody>
      </p:sp>
    </p:spTree>
    <p:extLst>
      <p:ext uri="{BB962C8B-B14F-4D97-AF65-F5344CB8AC3E}">
        <p14:creationId xmlns:p14="http://schemas.microsoft.com/office/powerpoint/2010/main" val="4194577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446132-E330-453F-9F2F-D3FE38BB1351}" type="slidenum">
              <a:rPr lang="en-US" smtClean="0"/>
              <a:t>13</a:t>
            </a:fld>
            <a:endParaRPr lang="en-US" dirty="0"/>
          </a:p>
        </p:txBody>
      </p:sp>
    </p:spTree>
    <p:extLst>
      <p:ext uri="{BB962C8B-B14F-4D97-AF65-F5344CB8AC3E}">
        <p14:creationId xmlns:p14="http://schemas.microsoft.com/office/powerpoint/2010/main" val="1404216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446132-E330-453F-9F2F-D3FE38BB1351}" type="slidenum">
              <a:rPr lang="en-US" smtClean="0"/>
              <a:t>14</a:t>
            </a:fld>
            <a:endParaRPr lang="en-US" dirty="0"/>
          </a:p>
        </p:txBody>
      </p:sp>
    </p:spTree>
    <p:extLst>
      <p:ext uri="{BB962C8B-B14F-4D97-AF65-F5344CB8AC3E}">
        <p14:creationId xmlns:p14="http://schemas.microsoft.com/office/powerpoint/2010/main" val="40670673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446132-E330-453F-9F2F-D3FE38BB1351}" type="slidenum">
              <a:rPr lang="en-US" smtClean="0"/>
              <a:t>15</a:t>
            </a:fld>
            <a:endParaRPr lang="en-US" dirty="0"/>
          </a:p>
        </p:txBody>
      </p:sp>
    </p:spTree>
    <p:extLst>
      <p:ext uri="{BB962C8B-B14F-4D97-AF65-F5344CB8AC3E}">
        <p14:creationId xmlns:p14="http://schemas.microsoft.com/office/powerpoint/2010/main" val="4958020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DBBEB451-9437-42D6-BE65-725A63662BE1}" type="slidenum">
              <a:rPr lang="en-US" smtClean="0"/>
              <a:t>16</a:t>
            </a:fld>
            <a:endParaRPr lang="en-US" dirty="0"/>
          </a:p>
        </p:txBody>
      </p:sp>
    </p:spTree>
    <p:extLst>
      <p:ext uri="{BB962C8B-B14F-4D97-AF65-F5344CB8AC3E}">
        <p14:creationId xmlns:p14="http://schemas.microsoft.com/office/powerpoint/2010/main" val="2096924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446132-E330-453F-9F2F-D3FE38BB1351}" type="slidenum">
              <a:rPr lang="en-US" smtClean="0"/>
              <a:t>17</a:t>
            </a:fld>
            <a:endParaRPr lang="en-US" dirty="0"/>
          </a:p>
        </p:txBody>
      </p:sp>
    </p:spTree>
    <p:extLst>
      <p:ext uri="{BB962C8B-B14F-4D97-AF65-F5344CB8AC3E}">
        <p14:creationId xmlns:p14="http://schemas.microsoft.com/office/powerpoint/2010/main" val="9279367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446132-E330-453F-9F2F-D3FE38BB1351}" type="slidenum">
              <a:rPr lang="en-US" smtClean="0"/>
              <a:t>18</a:t>
            </a:fld>
            <a:endParaRPr lang="en-US" dirty="0"/>
          </a:p>
        </p:txBody>
      </p:sp>
    </p:spTree>
    <p:extLst>
      <p:ext uri="{BB962C8B-B14F-4D97-AF65-F5344CB8AC3E}">
        <p14:creationId xmlns:p14="http://schemas.microsoft.com/office/powerpoint/2010/main" val="3373324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C735AB-B6AD-4884-AEAF-A02ABECF4D4C}" type="slidenum">
              <a:rPr lang="en-US" smtClean="0"/>
              <a:t>2</a:t>
            </a:fld>
            <a:endParaRPr lang="en-US" dirty="0"/>
          </a:p>
        </p:txBody>
      </p:sp>
    </p:spTree>
    <p:extLst>
      <p:ext uri="{BB962C8B-B14F-4D97-AF65-F5344CB8AC3E}">
        <p14:creationId xmlns:p14="http://schemas.microsoft.com/office/powerpoint/2010/main" val="3739065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C735AB-B6AD-4884-AEAF-A02ABECF4D4C}" type="slidenum">
              <a:rPr lang="en-US" smtClean="0"/>
              <a:t>3</a:t>
            </a:fld>
            <a:endParaRPr lang="en-US" dirty="0"/>
          </a:p>
        </p:txBody>
      </p:sp>
    </p:spTree>
    <p:extLst>
      <p:ext uri="{BB962C8B-B14F-4D97-AF65-F5344CB8AC3E}">
        <p14:creationId xmlns:p14="http://schemas.microsoft.com/office/powerpoint/2010/main" val="2722038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446132-E330-453F-9F2F-D3FE38BB1351}" type="slidenum">
              <a:rPr lang="en-US" smtClean="0"/>
              <a:t>4</a:t>
            </a:fld>
            <a:endParaRPr lang="en-US" dirty="0"/>
          </a:p>
        </p:txBody>
      </p:sp>
    </p:spTree>
    <p:extLst>
      <p:ext uri="{BB962C8B-B14F-4D97-AF65-F5344CB8AC3E}">
        <p14:creationId xmlns:p14="http://schemas.microsoft.com/office/powerpoint/2010/main" val="4205907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5446132-E330-453F-9F2F-D3FE38BB135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33049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5446132-E330-453F-9F2F-D3FE38BB135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49190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5446132-E330-453F-9F2F-D3FE38BB135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36123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US" dirty="0"/>
          </a:p>
        </p:txBody>
      </p:sp>
      <p:sp>
        <p:nvSpPr>
          <p:cNvPr id="4" name="Slide Number Placeholder 3"/>
          <p:cNvSpPr>
            <a:spLocks noGrp="1"/>
          </p:cNvSpPr>
          <p:nvPr>
            <p:ph type="sldNum" sz="quarter" idx="10"/>
          </p:nvPr>
        </p:nvSpPr>
        <p:spPr/>
        <p:txBody>
          <a:bodyPr/>
          <a:lstStyle/>
          <a:p>
            <a:fld id="{DBBEB451-9437-42D6-BE65-725A63662BE1}"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438101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5446132-E330-453F-9F2F-D3FE38BB135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955617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ing / Sub Heading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706780"/>
            <a:ext cx="8229600" cy="830110"/>
          </a:xfrm>
          <a:prstGeom prst="rect">
            <a:avLst/>
          </a:prstGeom>
        </p:spPr>
        <p:txBody>
          <a:bodyPr vert="horz" lIns="91440" tIns="45720" rIns="91440" bIns="45720" rtlCol="0" anchor="t">
            <a:noAutofit/>
          </a:bodyPr>
          <a:lstStyle>
            <a:lvl1pPr>
              <a:defRPr>
                <a:solidFill>
                  <a:schemeClr val="tx2"/>
                </a:solidFill>
              </a:defRPr>
            </a:lvl1pPr>
          </a:lstStyle>
          <a:p>
            <a:r>
              <a:rPr lang="en-US" dirty="0"/>
              <a:t>Heading</a:t>
            </a:r>
          </a:p>
        </p:txBody>
      </p:sp>
      <p:sp>
        <p:nvSpPr>
          <p:cNvPr id="12" name="Text Placeholder 11"/>
          <p:cNvSpPr>
            <a:spLocks noGrp="1"/>
          </p:cNvSpPr>
          <p:nvPr>
            <p:ph type="body" sz="quarter" idx="10"/>
          </p:nvPr>
        </p:nvSpPr>
        <p:spPr>
          <a:xfrm>
            <a:off x="457200" y="2305050"/>
            <a:ext cx="8229600" cy="4157663"/>
          </a:xfrm>
        </p:spPr>
        <p:txBody>
          <a:bodyPr/>
          <a:lstStyle>
            <a:lvl1pPr>
              <a:defRPr>
                <a:solidFill>
                  <a:schemeClr val="tx1"/>
                </a:solidFill>
              </a:defRPr>
            </a:lvl1pPr>
          </a:lstStyle>
          <a:p>
            <a:pPr lvl="0"/>
            <a:r>
              <a:rPr lang="en-US" dirty="0"/>
              <a:t>Click to edit Master text styles</a:t>
            </a:r>
          </a:p>
          <a:p>
            <a:pPr lvl="1"/>
            <a:r>
              <a:rPr lang="en-US" dirty="0"/>
              <a:t>Second level</a:t>
            </a:r>
          </a:p>
        </p:txBody>
      </p:sp>
      <p:sp>
        <p:nvSpPr>
          <p:cNvPr id="8" name="Text Placeholder 7"/>
          <p:cNvSpPr>
            <a:spLocks noGrp="1"/>
          </p:cNvSpPr>
          <p:nvPr>
            <p:ph type="body" sz="quarter" idx="11"/>
          </p:nvPr>
        </p:nvSpPr>
        <p:spPr>
          <a:xfrm>
            <a:off x="457200" y="1536890"/>
            <a:ext cx="8229600" cy="404812"/>
          </a:xfrm>
        </p:spPr>
        <p:txBody>
          <a:bodyPr wrap="none">
            <a:normAutofit/>
          </a:bodyPr>
          <a:lstStyle>
            <a:lvl1pPr>
              <a:buFontTx/>
              <a:buNone/>
              <a:defRPr sz="1600" cap="all" spc="300">
                <a:solidFill>
                  <a:schemeClr val="accent1"/>
                </a:solidFill>
              </a:defRPr>
            </a:lvl1pPr>
            <a:lvl2pPr>
              <a:buNone/>
              <a:defRPr/>
            </a:lvl2pPr>
          </a:lstStyle>
          <a:p>
            <a:pPr lvl="0"/>
            <a:r>
              <a:rPr lang="en-US" dirty="0"/>
              <a:t>Click to edit Master text styles</a:t>
            </a:r>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 y="2865450"/>
            <a:ext cx="9143999" cy="1936243"/>
          </a:xfrm>
        </p:spPr>
        <p:txBody>
          <a:bodyPr wrap="square" anchor="t"/>
          <a:lstStyle>
            <a:lvl1pPr algn="ctr">
              <a:defRPr sz="4800" b="0">
                <a:solidFill>
                  <a:schemeClr val="bg1"/>
                </a:solidFill>
                <a:latin typeface="Georgia"/>
                <a:cs typeface="Georgia"/>
              </a:defRPr>
            </a:lvl1pPr>
          </a:lstStyle>
          <a:p>
            <a:r>
              <a:rPr lang="en-US" dirty="0"/>
              <a:t>Type the Title of the Presentation Here</a:t>
            </a:r>
          </a:p>
        </p:txBody>
      </p:sp>
      <p:sp>
        <p:nvSpPr>
          <p:cNvPr id="3" name="Subtitle 2"/>
          <p:cNvSpPr>
            <a:spLocks noGrp="1"/>
          </p:cNvSpPr>
          <p:nvPr>
            <p:ph type="subTitle" idx="1" hasCustomPrompt="1"/>
          </p:nvPr>
        </p:nvSpPr>
        <p:spPr>
          <a:xfrm>
            <a:off x="551547" y="4947171"/>
            <a:ext cx="8040906" cy="522115"/>
          </a:xfrm>
        </p:spPr>
        <p:txBody>
          <a:bodyPr>
            <a:normAutofit/>
          </a:bodyPr>
          <a:lstStyle>
            <a:lvl1pPr marL="0" indent="0" algn="ctr">
              <a:buNone/>
              <a:defRPr sz="2700" i="0" cap="none" spc="0">
                <a:solidFill>
                  <a:schemeClr val="tx2">
                    <a:lumMod val="50000"/>
                    <a:lumOff val="50000"/>
                  </a:schemeClr>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By Presenter Name</a:t>
            </a:r>
          </a:p>
        </p:txBody>
      </p:sp>
      <p:sp>
        <p:nvSpPr>
          <p:cNvPr id="10" name="Text Placeholder 9"/>
          <p:cNvSpPr>
            <a:spLocks noGrp="1"/>
          </p:cNvSpPr>
          <p:nvPr>
            <p:ph type="body" sz="quarter" idx="11" hasCustomPrompt="1"/>
          </p:nvPr>
        </p:nvSpPr>
        <p:spPr>
          <a:xfrm>
            <a:off x="551547" y="6036860"/>
            <a:ext cx="8040906" cy="622903"/>
          </a:xfrm>
        </p:spPr>
        <p:txBody>
          <a:bodyPr>
            <a:normAutofit/>
          </a:bodyPr>
          <a:lstStyle>
            <a:lvl1pPr algn="ctr">
              <a:buNone/>
              <a:defRPr sz="1200" i="1" baseline="0">
                <a:solidFill>
                  <a:srgbClr val="D4B67C"/>
                </a:solidFill>
                <a:latin typeface="Georgia"/>
                <a:cs typeface="Georgia"/>
              </a:defRPr>
            </a:lvl1pPr>
          </a:lstStyle>
          <a:p>
            <a:pPr lvl="0"/>
            <a:r>
              <a:rPr lang="en-US" dirty="0"/>
              <a:t>Enter Date Here</a:t>
            </a:r>
          </a:p>
        </p:txBody>
      </p:sp>
      <p:sp>
        <p:nvSpPr>
          <p:cNvPr id="18" name="Text Placeholder 17"/>
          <p:cNvSpPr>
            <a:spLocks noGrp="1"/>
          </p:cNvSpPr>
          <p:nvPr>
            <p:ph type="body" sz="quarter" idx="12" hasCustomPrompt="1"/>
          </p:nvPr>
        </p:nvSpPr>
        <p:spPr>
          <a:xfrm>
            <a:off x="551547" y="5444934"/>
            <a:ext cx="8040906" cy="429178"/>
          </a:xfrm>
        </p:spPr>
        <p:txBody>
          <a:bodyPr>
            <a:normAutofit/>
          </a:bodyPr>
          <a:lstStyle>
            <a:lvl1pPr algn="ctr">
              <a:buFont typeface="Arial"/>
              <a:buNone/>
              <a:defRPr sz="1300" cap="all" spc="300">
                <a:solidFill>
                  <a:srgbClr val="D4B67C"/>
                </a:solidFill>
              </a:defRPr>
            </a:lvl1pPr>
          </a:lstStyle>
          <a:p>
            <a:pPr lvl="0"/>
            <a:r>
              <a:rPr lang="en-US" dirty="0"/>
              <a:t>Presenter’s title</a:t>
            </a:r>
          </a:p>
        </p:txBody>
      </p:sp>
    </p:spTree>
    <p:extLst>
      <p:ext uri="{BB962C8B-B14F-4D97-AF65-F5344CB8AC3E}">
        <p14:creationId xmlns:p14="http://schemas.microsoft.com/office/powerpoint/2010/main" val="28272526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61060"/>
            <a:ext cx="8229600" cy="830110"/>
          </a:xfrm>
          <a:prstGeom prst="rect">
            <a:avLst/>
          </a:prstGeom>
        </p:spPr>
        <p:txBody>
          <a:bodyPr vert="horz" lIns="91440" tIns="45720" rIns="91440" bIns="45720" rtlCol="0" anchor="t">
            <a:noAutofit/>
          </a:bodyPr>
          <a:lstStyle>
            <a:lvl1pPr algn="ctr">
              <a:defRPr>
                <a:solidFill>
                  <a:schemeClr val="tx2"/>
                </a:solidFill>
              </a:defRPr>
            </a:lvl1pPr>
          </a:lstStyle>
          <a:p>
            <a:r>
              <a:rPr lang="en-US" dirty="0"/>
              <a:t>Heading</a:t>
            </a:r>
          </a:p>
        </p:txBody>
      </p:sp>
      <p:sp>
        <p:nvSpPr>
          <p:cNvPr id="3" name="Text Placeholder 11"/>
          <p:cNvSpPr>
            <a:spLocks noGrp="1"/>
          </p:cNvSpPr>
          <p:nvPr>
            <p:ph type="body" sz="quarter" idx="10"/>
          </p:nvPr>
        </p:nvSpPr>
        <p:spPr>
          <a:xfrm>
            <a:off x="457200" y="1496440"/>
            <a:ext cx="8229600" cy="4720084"/>
          </a:xfrm>
        </p:spPr>
        <p:txBody>
          <a:bodyPr/>
          <a:lstStyle>
            <a:lvl1pPr>
              <a:defRPr>
                <a:solidFill>
                  <a:schemeClr val="tx1"/>
                </a:solidFill>
              </a:defRPr>
            </a:lvl1pPr>
            <a:lvl2pPr>
              <a:defRPr>
                <a:solidFill>
                  <a:schemeClr val="tx1"/>
                </a:solidFill>
              </a:defRPr>
            </a:lvl2pPr>
            <a:lvl3pPr marL="1143000" indent="-347472">
              <a:buFont typeface="Arial" panose="020B0604020202020204" pitchFamily="34" charset="0"/>
              <a:buChar char="–"/>
              <a:defRPr/>
            </a:lvl3pPr>
          </a:lstStyle>
          <a:p>
            <a:pPr lvl="0"/>
            <a:r>
              <a:rPr lang="en-US" dirty="0"/>
              <a:t>Click to edit Master text styles</a:t>
            </a:r>
          </a:p>
          <a:p>
            <a:pPr lvl="1"/>
            <a:r>
              <a:rPr lang="en-US" dirty="0"/>
              <a:t>Second level</a:t>
            </a:r>
          </a:p>
          <a:p>
            <a:pPr lvl="2"/>
            <a:endParaRPr lang="en-US" dirty="0"/>
          </a:p>
        </p:txBody>
      </p:sp>
    </p:spTree>
    <p:extLst>
      <p:ext uri="{BB962C8B-B14F-4D97-AF65-F5344CB8AC3E}">
        <p14:creationId xmlns:p14="http://schemas.microsoft.com/office/powerpoint/2010/main" val="3863224524"/>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ransition Slide Between Sections">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00101"/>
            <a:ext cx="7772400" cy="1470025"/>
          </a:xfrm>
        </p:spPr>
        <p:txBody>
          <a:bodyPr wrap="square" anchor="t"/>
          <a:lstStyle>
            <a:lvl1pPr algn="l">
              <a:defRPr b="0">
                <a:solidFill>
                  <a:schemeClr val="bg1"/>
                </a:solidFill>
                <a:latin typeface="Georgia"/>
                <a:cs typeface="Georgia"/>
              </a:defRPr>
            </a:lvl1pPr>
          </a:lstStyle>
          <a:p>
            <a:r>
              <a:rPr lang="en-US" dirty="0"/>
              <a:t>Part 1: Transition</a:t>
            </a:r>
          </a:p>
        </p:txBody>
      </p:sp>
    </p:spTree>
    <p:extLst>
      <p:ext uri="{BB962C8B-B14F-4D97-AF65-F5344CB8AC3E}">
        <p14:creationId xmlns:p14="http://schemas.microsoft.com/office/powerpoint/2010/main" val="1109270516"/>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Heading Conten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661060"/>
            <a:ext cx="8229600" cy="830110"/>
          </a:xfrm>
          <a:prstGeom prst="rect">
            <a:avLst/>
          </a:prstGeom>
        </p:spPr>
        <p:txBody>
          <a:bodyPr vert="horz" lIns="91440" tIns="45720" rIns="91440" bIns="45720" rtlCol="0" anchor="t">
            <a:noAutofit/>
          </a:bodyPr>
          <a:lstStyle>
            <a:lvl1pPr algn="ctr">
              <a:defRPr>
                <a:solidFill>
                  <a:schemeClr val="tx2"/>
                </a:solidFill>
              </a:defRPr>
            </a:lvl1pPr>
          </a:lstStyle>
          <a:p>
            <a:r>
              <a:rPr lang="en-US" dirty="0"/>
              <a:t>Heading</a:t>
            </a:r>
          </a:p>
        </p:txBody>
      </p:sp>
      <p:sp>
        <p:nvSpPr>
          <p:cNvPr id="12" name="Text Placeholder 11"/>
          <p:cNvSpPr>
            <a:spLocks noGrp="1"/>
          </p:cNvSpPr>
          <p:nvPr>
            <p:ph type="body" sz="quarter" idx="10"/>
          </p:nvPr>
        </p:nvSpPr>
        <p:spPr>
          <a:xfrm>
            <a:off x="457200" y="1496440"/>
            <a:ext cx="8229600" cy="4720084"/>
          </a:xfrm>
        </p:spPr>
        <p:txBody>
          <a:bodyPr/>
          <a:lstStyle>
            <a:lvl1pPr>
              <a:spcAft>
                <a:spcPts val="0"/>
              </a:spcAft>
              <a:defRPr>
                <a:solidFill>
                  <a:schemeClr val="tx1"/>
                </a:solidFill>
              </a:defRPr>
            </a:lvl1pPr>
            <a:lvl2pPr>
              <a:spcAft>
                <a:spcPts val="0"/>
              </a:spcAft>
              <a:defRPr>
                <a:solidFill>
                  <a:schemeClr val="tx1"/>
                </a:solidFill>
              </a:defRPr>
            </a:lvl2pPr>
            <a:lvl3pPr marL="1143000" indent="-347472">
              <a:buFont typeface="Arial" panose="020B0604020202020204" pitchFamily="34" charset="0"/>
              <a:buChar char="–"/>
              <a:defRPr/>
            </a:lvl3pPr>
          </a:lstStyle>
          <a:p>
            <a:pPr lvl="0"/>
            <a:r>
              <a:rPr lang="en-US" dirty="0"/>
              <a:t>Click to edit Master text styles</a:t>
            </a:r>
          </a:p>
          <a:p>
            <a:pPr lvl="1"/>
            <a:r>
              <a:rPr lang="en-US" dirty="0"/>
              <a:t>Second level</a:t>
            </a:r>
          </a:p>
          <a:p>
            <a:pPr lvl="2"/>
            <a:endParaRPr lang="en-US" dirty="0"/>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rst Slide: Logo">
    <p:bg>
      <p:bgPr>
        <a:blipFill rotWithShape="1">
          <a:blip r:embed="rId2"/>
          <a:stretch>
            <a:fillRect/>
          </a:stretch>
        </a:blipFill>
        <a:effectLst/>
      </p:bgPr>
    </p:bg>
    <p:spTree>
      <p:nvGrpSpPr>
        <p:cNvPr id="1" name=""/>
        <p:cNvGrpSpPr/>
        <p:nvPr/>
      </p:nvGrpSpPr>
      <p:grpSpPr>
        <a:xfrm>
          <a:off x="0" y="0"/>
          <a:ext cx="0" cy="0"/>
          <a:chOff x="0" y="0"/>
          <a:chExt cx="0" cy="0"/>
        </a:xfrm>
      </p:grpSpPr>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 y="2865450"/>
            <a:ext cx="9143999" cy="1936243"/>
          </a:xfrm>
        </p:spPr>
        <p:txBody>
          <a:bodyPr wrap="square" anchor="t"/>
          <a:lstStyle>
            <a:lvl1pPr algn="ctr">
              <a:defRPr sz="4800" b="0">
                <a:solidFill>
                  <a:schemeClr val="bg1"/>
                </a:solidFill>
                <a:latin typeface="+mn-lt"/>
                <a:cs typeface="Georgia"/>
              </a:defRPr>
            </a:lvl1pPr>
          </a:lstStyle>
          <a:p>
            <a:r>
              <a:rPr lang="en-US" dirty="0"/>
              <a:t>Type the Title of the Presentation Here</a:t>
            </a:r>
          </a:p>
        </p:txBody>
      </p:sp>
      <p:sp>
        <p:nvSpPr>
          <p:cNvPr id="3" name="Subtitle 2"/>
          <p:cNvSpPr>
            <a:spLocks noGrp="1"/>
          </p:cNvSpPr>
          <p:nvPr>
            <p:ph type="subTitle" idx="1" hasCustomPrompt="1"/>
          </p:nvPr>
        </p:nvSpPr>
        <p:spPr>
          <a:xfrm>
            <a:off x="551547" y="4947171"/>
            <a:ext cx="8040906" cy="522115"/>
          </a:xfrm>
        </p:spPr>
        <p:txBody>
          <a:bodyPr>
            <a:normAutofit/>
          </a:bodyPr>
          <a:lstStyle>
            <a:lvl1pPr marL="0" indent="0" algn="ctr">
              <a:buNone/>
              <a:defRPr sz="2700" i="0" cap="none" spc="0">
                <a:solidFill>
                  <a:schemeClr val="tx2">
                    <a:lumMod val="50000"/>
                    <a:lumOff val="50000"/>
                  </a:schemeClr>
                </a:solidFill>
                <a:latin typeface="+mn-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By Presenter Name</a:t>
            </a:r>
          </a:p>
        </p:txBody>
      </p:sp>
      <p:sp>
        <p:nvSpPr>
          <p:cNvPr id="10" name="Text Placeholder 9"/>
          <p:cNvSpPr>
            <a:spLocks noGrp="1"/>
          </p:cNvSpPr>
          <p:nvPr>
            <p:ph type="body" sz="quarter" idx="11" hasCustomPrompt="1"/>
          </p:nvPr>
        </p:nvSpPr>
        <p:spPr>
          <a:xfrm>
            <a:off x="551547" y="6036860"/>
            <a:ext cx="8040906" cy="622903"/>
          </a:xfrm>
        </p:spPr>
        <p:txBody>
          <a:bodyPr>
            <a:normAutofit/>
          </a:bodyPr>
          <a:lstStyle>
            <a:lvl1pPr algn="ctr">
              <a:buNone/>
              <a:defRPr sz="1200" i="1" baseline="0">
                <a:solidFill>
                  <a:srgbClr val="D4B67C"/>
                </a:solidFill>
                <a:latin typeface="+mn-lt"/>
                <a:cs typeface="Georgia"/>
              </a:defRPr>
            </a:lvl1pPr>
          </a:lstStyle>
          <a:p>
            <a:pPr lvl="0"/>
            <a:r>
              <a:rPr lang="en-US" dirty="0"/>
              <a:t>Enter Date Here</a:t>
            </a:r>
          </a:p>
        </p:txBody>
      </p:sp>
      <p:sp>
        <p:nvSpPr>
          <p:cNvPr id="18" name="Text Placeholder 17"/>
          <p:cNvSpPr>
            <a:spLocks noGrp="1"/>
          </p:cNvSpPr>
          <p:nvPr>
            <p:ph type="body" sz="quarter" idx="12" hasCustomPrompt="1"/>
          </p:nvPr>
        </p:nvSpPr>
        <p:spPr>
          <a:xfrm>
            <a:off x="551547" y="5444934"/>
            <a:ext cx="8040906" cy="429178"/>
          </a:xfrm>
        </p:spPr>
        <p:txBody>
          <a:bodyPr>
            <a:normAutofit/>
          </a:bodyPr>
          <a:lstStyle>
            <a:lvl1pPr algn="ctr">
              <a:buFont typeface="Arial"/>
              <a:buNone/>
              <a:defRPr sz="1300" cap="all" spc="300">
                <a:solidFill>
                  <a:srgbClr val="D4B67C"/>
                </a:solidFill>
              </a:defRPr>
            </a:lvl1pPr>
          </a:lstStyle>
          <a:p>
            <a:pPr lvl="0"/>
            <a:r>
              <a:rPr lang="en-US" dirty="0"/>
              <a:t>Presenter’s title</a:t>
            </a:r>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61060"/>
            <a:ext cx="8229600" cy="830110"/>
          </a:xfrm>
          <a:prstGeom prst="rect">
            <a:avLst/>
          </a:prstGeom>
        </p:spPr>
        <p:txBody>
          <a:bodyPr vert="horz" lIns="91440" tIns="45720" rIns="91440" bIns="45720" rtlCol="0" anchor="t">
            <a:noAutofit/>
          </a:bodyPr>
          <a:lstStyle>
            <a:lvl1pPr algn="ctr">
              <a:defRPr>
                <a:solidFill>
                  <a:schemeClr val="tx2"/>
                </a:solidFill>
              </a:defRPr>
            </a:lvl1pPr>
          </a:lstStyle>
          <a:p>
            <a:r>
              <a:rPr lang="en-US" dirty="0"/>
              <a:t>Heading</a:t>
            </a:r>
          </a:p>
        </p:txBody>
      </p:sp>
      <p:sp>
        <p:nvSpPr>
          <p:cNvPr id="3" name="Text Placeholder 11"/>
          <p:cNvSpPr>
            <a:spLocks noGrp="1"/>
          </p:cNvSpPr>
          <p:nvPr>
            <p:ph type="body" sz="quarter" idx="10"/>
          </p:nvPr>
        </p:nvSpPr>
        <p:spPr>
          <a:xfrm>
            <a:off x="457200" y="1496440"/>
            <a:ext cx="8229600" cy="4720084"/>
          </a:xfrm>
        </p:spPr>
        <p:txBody>
          <a:bodyPr/>
          <a:lstStyle>
            <a:lvl1pPr>
              <a:defRPr>
                <a:solidFill>
                  <a:schemeClr val="tx1"/>
                </a:solidFill>
              </a:defRPr>
            </a:lvl1pPr>
            <a:lvl2pPr>
              <a:defRPr>
                <a:solidFill>
                  <a:schemeClr val="tx1"/>
                </a:solidFill>
              </a:defRPr>
            </a:lvl2pPr>
            <a:lvl3pPr marL="1143000" indent="-347472">
              <a:buFont typeface="Arial" panose="020B0604020202020204" pitchFamily="34" charset="0"/>
              <a:buChar char="–"/>
              <a:defRPr/>
            </a:lvl3pPr>
          </a:lstStyle>
          <a:p>
            <a:pPr lvl="0"/>
            <a:r>
              <a:rPr lang="en-US" dirty="0"/>
              <a:t>Click to edit Master text styles</a:t>
            </a:r>
          </a:p>
          <a:p>
            <a:pPr lvl="1"/>
            <a:r>
              <a:rPr lang="en-US" dirty="0"/>
              <a:t>Second level</a:t>
            </a:r>
          </a:p>
          <a:p>
            <a:pPr lvl="2"/>
            <a:endParaRPr lang="en-US"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ransition Slide Between Sections">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00101"/>
            <a:ext cx="7772400" cy="1470025"/>
          </a:xfrm>
        </p:spPr>
        <p:txBody>
          <a:bodyPr wrap="square" anchor="t"/>
          <a:lstStyle>
            <a:lvl1pPr algn="ctr">
              <a:defRPr b="0">
                <a:solidFill>
                  <a:schemeClr val="bg1"/>
                </a:solidFill>
                <a:latin typeface="+mn-lt"/>
                <a:cs typeface="Georgia"/>
              </a:defRPr>
            </a:lvl1pPr>
          </a:lstStyle>
          <a:p>
            <a:r>
              <a:rPr lang="en-US" dirty="0"/>
              <a:t>Part 1: Transition</a:t>
            </a:r>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 Sub Heading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706780"/>
            <a:ext cx="8229600" cy="830110"/>
          </a:xfrm>
          <a:prstGeom prst="rect">
            <a:avLst/>
          </a:prstGeom>
        </p:spPr>
        <p:txBody>
          <a:bodyPr vert="horz" lIns="91440" tIns="45720" rIns="91440" bIns="45720" rtlCol="0" anchor="t">
            <a:noAutofit/>
          </a:bodyPr>
          <a:lstStyle>
            <a:lvl1pPr>
              <a:defRPr>
                <a:solidFill>
                  <a:schemeClr val="tx2"/>
                </a:solidFill>
              </a:defRPr>
            </a:lvl1pPr>
          </a:lstStyle>
          <a:p>
            <a:r>
              <a:rPr lang="en-US" dirty="0"/>
              <a:t>Heading</a:t>
            </a:r>
          </a:p>
        </p:txBody>
      </p:sp>
      <p:sp>
        <p:nvSpPr>
          <p:cNvPr id="12" name="Text Placeholder 11"/>
          <p:cNvSpPr>
            <a:spLocks noGrp="1"/>
          </p:cNvSpPr>
          <p:nvPr>
            <p:ph type="body" sz="quarter" idx="10"/>
          </p:nvPr>
        </p:nvSpPr>
        <p:spPr>
          <a:xfrm>
            <a:off x="457200" y="2305050"/>
            <a:ext cx="8229600" cy="4157663"/>
          </a:xfrm>
        </p:spPr>
        <p:txBody>
          <a:bodyPr/>
          <a:lstStyle>
            <a:lvl1pPr>
              <a:defRPr>
                <a:solidFill>
                  <a:schemeClr val="tx1"/>
                </a:solidFill>
              </a:defRPr>
            </a:lvl1pPr>
          </a:lstStyle>
          <a:p>
            <a:pPr lvl="0"/>
            <a:r>
              <a:rPr lang="en-US" dirty="0"/>
              <a:t>Click to edit Master text styles</a:t>
            </a:r>
          </a:p>
          <a:p>
            <a:pPr lvl="1"/>
            <a:r>
              <a:rPr lang="en-US" dirty="0"/>
              <a:t>Second level</a:t>
            </a:r>
          </a:p>
        </p:txBody>
      </p:sp>
      <p:sp>
        <p:nvSpPr>
          <p:cNvPr id="8" name="Text Placeholder 7"/>
          <p:cNvSpPr>
            <a:spLocks noGrp="1"/>
          </p:cNvSpPr>
          <p:nvPr>
            <p:ph type="body" sz="quarter" idx="11"/>
          </p:nvPr>
        </p:nvSpPr>
        <p:spPr>
          <a:xfrm>
            <a:off x="457200" y="1536890"/>
            <a:ext cx="8229600" cy="404812"/>
          </a:xfrm>
        </p:spPr>
        <p:txBody>
          <a:bodyPr wrap="none">
            <a:normAutofit/>
          </a:bodyPr>
          <a:lstStyle>
            <a:lvl1pPr>
              <a:buFontTx/>
              <a:buNone/>
              <a:defRPr sz="1600" cap="all" spc="300">
                <a:solidFill>
                  <a:schemeClr val="accent1"/>
                </a:solidFill>
              </a:defRPr>
            </a:lvl1pPr>
            <a:lvl2pPr>
              <a:buNone/>
              <a:defRPr/>
            </a:lvl2pPr>
          </a:lstStyle>
          <a:p>
            <a:pPr lvl="0"/>
            <a:r>
              <a:rPr lang="en-US" dirty="0"/>
              <a:t>Click to edit Master text styles</a:t>
            </a:r>
          </a:p>
        </p:txBody>
      </p:sp>
    </p:spTree>
    <p:extLst>
      <p:ext uri="{BB962C8B-B14F-4D97-AF65-F5344CB8AC3E}">
        <p14:creationId xmlns:p14="http://schemas.microsoft.com/office/powerpoint/2010/main" val="3828023876"/>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Heading Conten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661060"/>
            <a:ext cx="8229600" cy="830110"/>
          </a:xfrm>
          <a:prstGeom prst="rect">
            <a:avLst/>
          </a:prstGeom>
        </p:spPr>
        <p:txBody>
          <a:bodyPr vert="horz" lIns="91440" tIns="45720" rIns="91440" bIns="45720" rtlCol="0" anchor="t">
            <a:noAutofit/>
          </a:bodyPr>
          <a:lstStyle>
            <a:lvl1pPr algn="ctr">
              <a:defRPr>
                <a:solidFill>
                  <a:schemeClr val="tx2"/>
                </a:solidFill>
              </a:defRPr>
            </a:lvl1pPr>
          </a:lstStyle>
          <a:p>
            <a:r>
              <a:rPr lang="en-US" dirty="0"/>
              <a:t>Heading</a:t>
            </a:r>
          </a:p>
        </p:txBody>
      </p:sp>
      <p:sp>
        <p:nvSpPr>
          <p:cNvPr id="12" name="Text Placeholder 11"/>
          <p:cNvSpPr>
            <a:spLocks noGrp="1"/>
          </p:cNvSpPr>
          <p:nvPr>
            <p:ph type="body" sz="quarter" idx="10"/>
          </p:nvPr>
        </p:nvSpPr>
        <p:spPr>
          <a:xfrm>
            <a:off x="457200" y="1496440"/>
            <a:ext cx="8229600" cy="4720084"/>
          </a:xfrm>
        </p:spPr>
        <p:txBody>
          <a:bodyPr/>
          <a:lstStyle>
            <a:lvl1pPr>
              <a:defRPr>
                <a:solidFill>
                  <a:schemeClr val="tx1"/>
                </a:solidFill>
              </a:defRPr>
            </a:lvl1pPr>
            <a:lvl2pPr>
              <a:defRPr>
                <a:solidFill>
                  <a:schemeClr val="tx1"/>
                </a:solidFill>
              </a:defRPr>
            </a:lvl2pPr>
            <a:lvl3pPr marL="1143000" indent="-347472">
              <a:buFont typeface="Arial" panose="020B0604020202020204" pitchFamily="34" charset="0"/>
              <a:buChar char="–"/>
              <a:defRPr/>
            </a:lvl3pPr>
          </a:lstStyle>
          <a:p>
            <a:pPr lvl="0"/>
            <a:r>
              <a:rPr lang="en-US" dirty="0"/>
              <a:t>Click to edit Master text styles</a:t>
            </a:r>
          </a:p>
          <a:p>
            <a:pPr lvl="1"/>
            <a:r>
              <a:rPr lang="en-US" dirty="0"/>
              <a:t>Second level</a:t>
            </a:r>
          </a:p>
          <a:p>
            <a:pPr lvl="2"/>
            <a:endParaRPr lang="en-US" dirty="0"/>
          </a:p>
        </p:txBody>
      </p:sp>
    </p:spTree>
    <p:extLst>
      <p:ext uri="{BB962C8B-B14F-4D97-AF65-F5344CB8AC3E}">
        <p14:creationId xmlns:p14="http://schemas.microsoft.com/office/powerpoint/2010/main" val="2087893698"/>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rst Slide: Logo">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504366"/>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8"/>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52500"/>
            <a:ext cx="8229600" cy="830110"/>
          </a:xfrm>
          <a:prstGeom prst="rect">
            <a:avLst/>
          </a:prstGeom>
        </p:spPr>
        <p:txBody>
          <a:bodyPr vert="horz" lIns="91440" tIns="45720" rIns="91440" bIns="45720" rtlCol="0" anchor="t">
            <a:noAutofit/>
          </a:bodyPr>
          <a:lstStyle/>
          <a:p>
            <a:r>
              <a:rPr lang="en-US" dirty="0"/>
              <a:t>Heading</a:t>
            </a:r>
          </a:p>
        </p:txBody>
      </p:sp>
      <p:sp>
        <p:nvSpPr>
          <p:cNvPr id="3" name="Text Placeholder 2"/>
          <p:cNvSpPr>
            <a:spLocks noGrp="1"/>
          </p:cNvSpPr>
          <p:nvPr>
            <p:ph type="body" idx="1"/>
          </p:nvPr>
        </p:nvSpPr>
        <p:spPr>
          <a:xfrm>
            <a:off x="457200" y="1748444"/>
            <a:ext cx="8229600" cy="4160015"/>
          </a:xfrm>
          <a:prstGeom prst="rect">
            <a:avLst/>
          </a:prstGeom>
        </p:spPr>
        <p:txBody>
          <a:bodyPr vert="horz" lIns="91440" tIns="45720" rIns="91440" bIns="45720" rtlCol="0">
            <a:normAutofit/>
          </a:bodyPr>
          <a:lstStyle/>
          <a:p>
            <a:pPr lvl="0"/>
            <a:r>
              <a:rPr lang="en-US" dirty="0"/>
              <a:t>Use a limited amount of copy</a:t>
            </a:r>
          </a:p>
          <a:p>
            <a:pPr lvl="0"/>
            <a:r>
              <a:rPr lang="en-US" dirty="0"/>
              <a:t>Keep bullet points succinct</a:t>
            </a:r>
          </a:p>
          <a:p>
            <a:pPr lvl="1"/>
            <a:r>
              <a:rPr lang="en-US" dirty="0"/>
              <a:t>Avoid sub bullets when possible</a:t>
            </a:r>
          </a:p>
          <a:p>
            <a:pPr lvl="0"/>
            <a:r>
              <a:rPr lang="en-US" dirty="0"/>
              <a:t>Use highlighted text sparingly for maximum impact</a:t>
            </a:r>
          </a:p>
        </p:txBody>
      </p:sp>
    </p:spTree>
  </p:cSld>
  <p:clrMap bg1="lt1" tx1="dk1" bg2="lt2" tx2="dk2" accent1="accent1" accent2="accent2" accent3="accent3" accent4="accent4" accent5="accent5" accent6="accent6" hlink="hlink" folHlink="folHlink"/>
  <p:sldLayoutIdLst>
    <p:sldLayoutId id="2147483655" r:id="rId1"/>
    <p:sldLayoutId id="2147483665" r:id="rId2"/>
    <p:sldLayoutId id="2147483663" r:id="rId3"/>
    <p:sldLayoutId id="2147483649" r:id="rId4"/>
    <p:sldLayoutId id="2147483664" r:id="rId5"/>
    <p:sldLayoutId id="2147483651" r:id="rId6"/>
  </p:sldLayoutIdLst>
  <p:transition spd="slow">
    <p:fade/>
  </p:transition>
  <p:txStyles>
    <p:titleStyle>
      <a:lvl1pPr algn="ctr" defTabSz="457200" rtl="0" eaLnBrk="1" latinLnBrk="0" hangingPunct="1">
        <a:spcBef>
          <a:spcPct val="0"/>
        </a:spcBef>
        <a:buNone/>
        <a:defRPr sz="4800" b="1" kern="1200">
          <a:solidFill>
            <a:schemeClr val="tx2"/>
          </a:solidFill>
          <a:latin typeface="+mj-lt"/>
          <a:ea typeface="+mj-ea"/>
          <a:cs typeface="+mj-cs"/>
        </a:defRPr>
      </a:lvl1pPr>
    </p:titleStyle>
    <p:bodyStyle>
      <a:lvl1pPr marL="342900" indent="-342900" algn="l" defTabSz="457200" rtl="0" eaLnBrk="1" latinLnBrk="0" hangingPunct="1">
        <a:spcBef>
          <a:spcPct val="20000"/>
        </a:spcBef>
        <a:spcAft>
          <a:spcPts val="0"/>
        </a:spcAft>
        <a:buFont typeface="Arial"/>
        <a:buChar char="•"/>
        <a:defRPr sz="3100" kern="1200">
          <a:solidFill>
            <a:schemeClr val="tx1"/>
          </a:solidFill>
          <a:latin typeface="+mn-lt"/>
          <a:ea typeface="+mn-ea"/>
          <a:cs typeface="+mn-cs"/>
        </a:defRPr>
      </a:lvl1pPr>
      <a:lvl2pPr marL="742950" indent="-285750" algn="l" defTabSz="457200" rtl="0" eaLnBrk="1" latinLnBrk="0" hangingPunct="1">
        <a:spcBef>
          <a:spcPct val="20000"/>
        </a:spcBef>
        <a:spcAft>
          <a:spcPts val="0"/>
        </a:spcAft>
        <a:buFont typeface="Courier New"/>
        <a:buChar char="o"/>
        <a:defRPr sz="2400" kern="1200" baseline="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8"/>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52500"/>
            <a:ext cx="8229600" cy="830110"/>
          </a:xfrm>
          <a:prstGeom prst="rect">
            <a:avLst/>
          </a:prstGeom>
        </p:spPr>
        <p:txBody>
          <a:bodyPr vert="horz" lIns="91440" tIns="45720" rIns="91440" bIns="45720" rtlCol="0" anchor="t">
            <a:noAutofit/>
          </a:bodyPr>
          <a:lstStyle/>
          <a:p>
            <a:r>
              <a:rPr lang="en-US" dirty="0"/>
              <a:t>Heading</a:t>
            </a:r>
          </a:p>
        </p:txBody>
      </p:sp>
      <p:sp>
        <p:nvSpPr>
          <p:cNvPr id="3" name="Text Placeholder 2"/>
          <p:cNvSpPr>
            <a:spLocks noGrp="1"/>
          </p:cNvSpPr>
          <p:nvPr>
            <p:ph type="body" idx="1"/>
          </p:nvPr>
        </p:nvSpPr>
        <p:spPr>
          <a:xfrm>
            <a:off x="457200" y="1748444"/>
            <a:ext cx="8229600" cy="4160015"/>
          </a:xfrm>
          <a:prstGeom prst="rect">
            <a:avLst/>
          </a:prstGeom>
        </p:spPr>
        <p:txBody>
          <a:bodyPr vert="horz" lIns="91440" tIns="45720" rIns="91440" bIns="45720" rtlCol="0">
            <a:normAutofit/>
          </a:bodyPr>
          <a:lstStyle/>
          <a:p>
            <a:pPr lvl="0"/>
            <a:r>
              <a:rPr lang="en-US" dirty="0"/>
              <a:t>Use a limited amount of copy</a:t>
            </a:r>
          </a:p>
          <a:p>
            <a:pPr lvl="0"/>
            <a:r>
              <a:rPr lang="en-US" dirty="0"/>
              <a:t>Keep bullet points succinct</a:t>
            </a:r>
          </a:p>
          <a:p>
            <a:pPr lvl="1"/>
            <a:r>
              <a:rPr lang="en-US" dirty="0"/>
              <a:t>Avoid sub bullets when possible</a:t>
            </a:r>
          </a:p>
          <a:p>
            <a:pPr lvl="0"/>
            <a:r>
              <a:rPr lang="en-US" dirty="0"/>
              <a:t>Use highlighted text sparingly for maximum impact</a:t>
            </a:r>
          </a:p>
        </p:txBody>
      </p:sp>
    </p:spTree>
    <p:extLst>
      <p:ext uri="{BB962C8B-B14F-4D97-AF65-F5344CB8AC3E}">
        <p14:creationId xmlns:p14="http://schemas.microsoft.com/office/powerpoint/2010/main" val="337677513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Lst>
  <p:transition spd="slow">
    <p:fade/>
  </p:transition>
  <p:txStyles>
    <p:titleStyle>
      <a:lvl1pPr algn="ctr" defTabSz="457200" rtl="0" eaLnBrk="1" latinLnBrk="0" hangingPunct="1">
        <a:spcBef>
          <a:spcPct val="0"/>
        </a:spcBef>
        <a:buNone/>
        <a:defRPr sz="4800" b="1" kern="1200">
          <a:solidFill>
            <a:schemeClr val="tx2"/>
          </a:solidFill>
          <a:latin typeface="+mj-lt"/>
          <a:ea typeface="+mj-ea"/>
          <a:cs typeface="+mj-cs"/>
        </a:defRPr>
      </a:lvl1pPr>
    </p:titleStyle>
    <p:bodyStyle>
      <a:lvl1pPr marL="342900" indent="-342900" algn="l" defTabSz="457200" rtl="0" eaLnBrk="1" latinLnBrk="0" hangingPunct="1">
        <a:spcBef>
          <a:spcPct val="20000"/>
        </a:spcBef>
        <a:spcAft>
          <a:spcPts val="1200"/>
        </a:spcAft>
        <a:buFont typeface="Arial"/>
        <a:buChar char="•"/>
        <a:defRPr sz="3100" kern="1200">
          <a:solidFill>
            <a:schemeClr val="tx1"/>
          </a:solidFill>
          <a:latin typeface="+mn-lt"/>
          <a:ea typeface="+mn-ea"/>
          <a:cs typeface="+mn-cs"/>
        </a:defRPr>
      </a:lvl1pPr>
      <a:lvl2pPr marL="742950" indent="-285750" algn="l" defTabSz="457200" rtl="0" eaLnBrk="1" latinLnBrk="0" hangingPunct="1">
        <a:spcBef>
          <a:spcPct val="20000"/>
        </a:spcBef>
        <a:spcAft>
          <a:spcPts val="1200"/>
        </a:spcAft>
        <a:buFont typeface="Courier New"/>
        <a:buChar char="o"/>
        <a:defRPr sz="2400" kern="1200" baseline="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itle 81"/>
          <p:cNvSpPr>
            <a:spLocks noGrp="1"/>
          </p:cNvSpPr>
          <p:nvPr>
            <p:ph type="ctrTitle"/>
          </p:nvPr>
        </p:nvSpPr>
        <p:spPr>
          <a:xfrm>
            <a:off x="1" y="3137338"/>
            <a:ext cx="9143999" cy="1688627"/>
          </a:xfrm>
        </p:spPr>
        <p:txBody>
          <a:bodyPr>
            <a:normAutofit/>
          </a:bodyPr>
          <a:lstStyle/>
          <a:p>
            <a:r>
              <a:rPr lang="en-US" sz="4000" dirty="0">
                <a:latin typeface="+mn-lt"/>
              </a:rPr>
              <a:t>Harassment and Offensive Behavior </a:t>
            </a:r>
            <a:br>
              <a:rPr lang="en-US" sz="4000" dirty="0">
                <a:latin typeface="+mn-lt"/>
              </a:rPr>
            </a:br>
            <a:r>
              <a:rPr lang="en-US" sz="4000" dirty="0">
                <a:latin typeface="+mn-lt"/>
              </a:rPr>
              <a:t>in the Workplace</a:t>
            </a:r>
          </a:p>
        </p:txBody>
      </p:sp>
      <p:sp>
        <p:nvSpPr>
          <p:cNvPr id="83" name="Subtitle 82"/>
          <p:cNvSpPr>
            <a:spLocks noGrp="1"/>
          </p:cNvSpPr>
          <p:nvPr>
            <p:ph type="subTitle" idx="1"/>
          </p:nvPr>
        </p:nvSpPr>
        <p:spPr>
          <a:xfrm>
            <a:off x="551547" y="4825965"/>
            <a:ext cx="8040906" cy="962199"/>
          </a:xfrm>
        </p:spPr>
        <p:txBody>
          <a:bodyPr>
            <a:normAutofit/>
          </a:bodyPr>
          <a:lstStyle/>
          <a:p>
            <a:r>
              <a:rPr lang="en-US" sz="2800" dirty="0">
                <a:solidFill>
                  <a:schemeClr val="bg1"/>
                </a:solidFill>
                <a:latin typeface="+mn-lt"/>
              </a:rPr>
              <a:t>Kristi A. Hastings</a:t>
            </a:r>
          </a:p>
          <a:p>
            <a:r>
              <a:rPr lang="en-US" sz="1400" dirty="0">
                <a:solidFill>
                  <a:schemeClr val="bg1"/>
                </a:solidFill>
              </a:rPr>
              <a:t>k.hastings@pemlaw.com</a:t>
            </a:r>
            <a:endParaRPr lang="en-US" sz="1400" dirty="0">
              <a:solidFill>
                <a:schemeClr val="bg1"/>
              </a:solidFill>
              <a:latin typeface="+mn-lt"/>
            </a:endParaRPr>
          </a:p>
        </p:txBody>
      </p:sp>
      <p:sp>
        <p:nvSpPr>
          <p:cNvPr id="84" name="Text Placeholder 83"/>
          <p:cNvSpPr>
            <a:spLocks noGrp="1"/>
          </p:cNvSpPr>
          <p:nvPr>
            <p:ph type="body" sz="quarter" idx="11"/>
          </p:nvPr>
        </p:nvSpPr>
        <p:spPr>
          <a:xfrm>
            <a:off x="466724" y="6119055"/>
            <a:ext cx="8239125" cy="519870"/>
          </a:xfrm>
        </p:spPr>
        <p:txBody>
          <a:bodyPr>
            <a:normAutofit/>
          </a:bodyPr>
          <a:lstStyle/>
          <a:p>
            <a:r>
              <a:rPr lang="en-US" i="0" dirty="0">
                <a:solidFill>
                  <a:schemeClr val="bg1"/>
                </a:solidFill>
              </a:rPr>
              <a:t>This presentation is meant to give you some basic information, and nothing in this presentation is intended to be relied upon as legal advice.  If you have any questions, please contact your attorney or Pemberton Law. </a:t>
            </a:r>
          </a:p>
          <a:p>
            <a:endParaRPr lang="en-US" i="0" dirty="0">
              <a:solidFill>
                <a:schemeClr val="bg1"/>
              </a:solidFill>
              <a:latin typeface="+mn-lt"/>
            </a:endParaRPr>
          </a:p>
        </p:txBody>
      </p:sp>
      <p:sp>
        <p:nvSpPr>
          <p:cNvPr id="85" name="Text Placeholder 84"/>
          <p:cNvSpPr>
            <a:spLocks noGrp="1"/>
          </p:cNvSpPr>
          <p:nvPr>
            <p:ph type="body" sz="quarter" idx="12"/>
          </p:nvPr>
        </p:nvSpPr>
        <p:spPr>
          <a:xfrm>
            <a:off x="551547" y="5788164"/>
            <a:ext cx="8040906" cy="429178"/>
          </a:xfrm>
        </p:spPr>
        <p:txBody>
          <a:bodyPr/>
          <a:lstStyle/>
          <a:p>
            <a:r>
              <a:rPr lang="en-US" dirty="0">
                <a:solidFill>
                  <a:schemeClr val="bg1"/>
                </a:solidFill>
              </a:rPr>
              <a:t>Employment and labor law attorney</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8FCB5-0F3C-4EA9-B11B-187273B673B0}"/>
              </a:ext>
            </a:extLst>
          </p:cNvPr>
          <p:cNvSpPr>
            <a:spLocks noGrp="1"/>
          </p:cNvSpPr>
          <p:nvPr>
            <p:ph type="title"/>
          </p:nvPr>
        </p:nvSpPr>
        <p:spPr>
          <a:xfrm>
            <a:off x="457200" y="775360"/>
            <a:ext cx="8229600" cy="830110"/>
          </a:xfrm>
        </p:spPr>
        <p:txBody>
          <a:bodyPr/>
          <a:lstStyle/>
          <a:p>
            <a:r>
              <a:rPr lang="en-US" dirty="0"/>
              <a:t>Sexual Violence </a:t>
            </a:r>
          </a:p>
        </p:txBody>
      </p:sp>
      <p:sp>
        <p:nvSpPr>
          <p:cNvPr id="3" name="Text Placeholder 2">
            <a:extLst>
              <a:ext uri="{FF2B5EF4-FFF2-40B4-BE49-F238E27FC236}">
                <a16:creationId xmlns:a16="http://schemas.microsoft.com/office/drawing/2014/main" id="{4F29FA69-0964-48B4-997D-CD5873E48403}"/>
              </a:ext>
            </a:extLst>
          </p:cNvPr>
          <p:cNvSpPr>
            <a:spLocks noGrp="1"/>
          </p:cNvSpPr>
          <p:nvPr>
            <p:ph type="body" sz="quarter" idx="10"/>
          </p:nvPr>
        </p:nvSpPr>
        <p:spPr>
          <a:xfrm>
            <a:off x="457200" y="1725040"/>
            <a:ext cx="8229600" cy="4720084"/>
          </a:xfrm>
        </p:spPr>
        <p:txBody>
          <a:bodyPr/>
          <a:lstStyle/>
          <a:p>
            <a:r>
              <a:rPr lang="en-US" dirty="0"/>
              <a:t>Sexual violence is an act of aggression, force or threat of force that involves touching another person’s intimate parts or forcing someone to touch another person’s intimate parts. </a:t>
            </a:r>
          </a:p>
          <a:p>
            <a:pPr lvl="1"/>
            <a:r>
              <a:rPr lang="en-US" dirty="0"/>
              <a:t>Pinching </a:t>
            </a:r>
          </a:p>
          <a:p>
            <a:pPr lvl="1"/>
            <a:r>
              <a:rPr lang="en-US" dirty="0"/>
              <a:t>Patting </a:t>
            </a:r>
          </a:p>
          <a:p>
            <a:pPr lvl="1"/>
            <a:r>
              <a:rPr lang="en-US" dirty="0"/>
              <a:t>Grabbing </a:t>
            </a:r>
          </a:p>
        </p:txBody>
      </p:sp>
    </p:spTree>
    <p:extLst>
      <p:ext uri="{BB962C8B-B14F-4D97-AF65-F5344CB8AC3E}">
        <p14:creationId xmlns:p14="http://schemas.microsoft.com/office/powerpoint/2010/main" val="1861795340"/>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42886-DBD0-4DDD-8E4B-72D3139E6D3D}"/>
              </a:ext>
            </a:extLst>
          </p:cNvPr>
          <p:cNvSpPr>
            <a:spLocks noGrp="1"/>
          </p:cNvSpPr>
          <p:nvPr>
            <p:ph type="title"/>
          </p:nvPr>
        </p:nvSpPr>
        <p:spPr>
          <a:xfrm>
            <a:off x="457200" y="693470"/>
            <a:ext cx="8229600" cy="830110"/>
          </a:xfrm>
        </p:spPr>
        <p:txBody>
          <a:bodyPr/>
          <a:lstStyle/>
          <a:p>
            <a:r>
              <a:rPr lang="en-US" dirty="0"/>
              <a:t>Violence </a:t>
            </a:r>
          </a:p>
        </p:txBody>
      </p:sp>
      <p:sp>
        <p:nvSpPr>
          <p:cNvPr id="3" name="Text Placeholder 2">
            <a:extLst>
              <a:ext uri="{FF2B5EF4-FFF2-40B4-BE49-F238E27FC236}">
                <a16:creationId xmlns:a16="http://schemas.microsoft.com/office/drawing/2014/main" id="{4CA3F389-A8D9-49EE-9551-C840F1A95C44}"/>
              </a:ext>
            </a:extLst>
          </p:cNvPr>
          <p:cNvSpPr>
            <a:spLocks noGrp="1"/>
          </p:cNvSpPr>
          <p:nvPr>
            <p:ph type="body" sz="quarter" idx="10"/>
          </p:nvPr>
        </p:nvSpPr>
        <p:spPr>
          <a:xfrm>
            <a:off x="457200" y="1682177"/>
            <a:ext cx="8229600" cy="4720084"/>
          </a:xfrm>
        </p:spPr>
        <p:txBody>
          <a:bodyPr/>
          <a:lstStyle/>
          <a:p>
            <a:r>
              <a:rPr lang="en-US" dirty="0"/>
              <a:t>Physical act of aggression or assault upon another because of their status in a protected class. </a:t>
            </a:r>
          </a:p>
          <a:p>
            <a:r>
              <a:rPr lang="en-US" dirty="0"/>
              <a:t>This may also be a criminal violation that warrants a referral to law enforcement. </a:t>
            </a:r>
          </a:p>
          <a:p>
            <a:pPr lvl="1"/>
            <a:r>
              <a:rPr lang="en-US" dirty="0"/>
              <a:t>Assault </a:t>
            </a:r>
          </a:p>
          <a:p>
            <a:pPr lvl="1"/>
            <a:r>
              <a:rPr lang="en-US" dirty="0"/>
              <a:t>Hate crime laws </a:t>
            </a:r>
          </a:p>
        </p:txBody>
      </p:sp>
    </p:spTree>
    <p:extLst>
      <p:ext uri="{BB962C8B-B14F-4D97-AF65-F5344CB8AC3E}">
        <p14:creationId xmlns:p14="http://schemas.microsoft.com/office/powerpoint/2010/main" val="164952952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32832-AA17-4F35-8F7B-98ADC42C6AC6}"/>
              </a:ext>
            </a:extLst>
          </p:cNvPr>
          <p:cNvSpPr>
            <a:spLocks noGrp="1"/>
          </p:cNvSpPr>
          <p:nvPr>
            <p:ph type="title"/>
          </p:nvPr>
        </p:nvSpPr>
        <p:spPr>
          <a:xfrm>
            <a:off x="457200" y="693470"/>
            <a:ext cx="8229600" cy="830110"/>
          </a:xfrm>
        </p:spPr>
        <p:txBody>
          <a:bodyPr/>
          <a:lstStyle/>
          <a:p>
            <a:r>
              <a:rPr lang="en-US" dirty="0"/>
              <a:t>Reporting Procedures</a:t>
            </a:r>
          </a:p>
        </p:txBody>
      </p:sp>
      <p:sp>
        <p:nvSpPr>
          <p:cNvPr id="3" name="Text Placeholder 2">
            <a:extLst>
              <a:ext uri="{FF2B5EF4-FFF2-40B4-BE49-F238E27FC236}">
                <a16:creationId xmlns:a16="http://schemas.microsoft.com/office/drawing/2014/main" id="{02EEAF63-48A6-4AF8-B591-B6E3CE218B9F}"/>
              </a:ext>
            </a:extLst>
          </p:cNvPr>
          <p:cNvSpPr>
            <a:spLocks noGrp="1"/>
          </p:cNvSpPr>
          <p:nvPr>
            <p:ph type="body" sz="quarter" idx="10"/>
          </p:nvPr>
        </p:nvSpPr>
        <p:spPr>
          <a:xfrm>
            <a:off x="457200" y="1696465"/>
            <a:ext cx="8229600" cy="4720084"/>
          </a:xfrm>
        </p:spPr>
        <p:txBody>
          <a:bodyPr/>
          <a:lstStyle/>
          <a:p>
            <a:r>
              <a:rPr lang="en-US" dirty="0"/>
              <a:t>Reporting parties are encouraged to use a form developed for this purpose, but a verbal report can be made. </a:t>
            </a:r>
          </a:p>
          <a:p>
            <a:r>
              <a:rPr lang="en-US" dirty="0"/>
              <a:t>Reports should be made to Human Resources. </a:t>
            </a:r>
          </a:p>
          <a:p>
            <a:r>
              <a:rPr lang="en-US" dirty="0"/>
              <a:t>If a report is given to a supervisor, the supervisor must immediately provide it to Human Resources. </a:t>
            </a:r>
          </a:p>
        </p:txBody>
      </p:sp>
    </p:spTree>
    <p:extLst>
      <p:ext uri="{BB962C8B-B14F-4D97-AF65-F5344CB8AC3E}">
        <p14:creationId xmlns:p14="http://schemas.microsoft.com/office/powerpoint/2010/main" val="1002218069"/>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E2FFC-7AD7-4B7D-AC23-E2274DAA874F}"/>
              </a:ext>
            </a:extLst>
          </p:cNvPr>
          <p:cNvSpPr>
            <a:spLocks noGrp="1"/>
          </p:cNvSpPr>
          <p:nvPr>
            <p:ph type="title"/>
          </p:nvPr>
        </p:nvSpPr>
        <p:spPr>
          <a:xfrm>
            <a:off x="457200" y="803935"/>
            <a:ext cx="8229600" cy="830110"/>
          </a:xfrm>
        </p:spPr>
        <p:txBody>
          <a:bodyPr/>
          <a:lstStyle/>
          <a:p>
            <a:r>
              <a:rPr lang="en-US" dirty="0"/>
              <a:t>Investigation</a:t>
            </a:r>
          </a:p>
        </p:txBody>
      </p:sp>
      <p:sp>
        <p:nvSpPr>
          <p:cNvPr id="3" name="Text Placeholder 2">
            <a:extLst>
              <a:ext uri="{FF2B5EF4-FFF2-40B4-BE49-F238E27FC236}">
                <a16:creationId xmlns:a16="http://schemas.microsoft.com/office/drawing/2014/main" id="{93F9BB14-21AE-448A-975B-092ABED94E5C}"/>
              </a:ext>
            </a:extLst>
          </p:cNvPr>
          <p:cNvSpPr>
            <a:spLocks noGrp="1"/>
          </p:cNvSpPr>
          <p:nvPr>
            <p:ph type="body" sz="quarter" idx="10"/>
          </p:nvPr>
        </p:nvSpPr>
        <p:spPr>
          <a:xfrm>
            <a:off x="457200" y="1825052"/>
            <a:ext cx="8229600" cy="4720084"/>
          </a:xfrm>
        </p:spPr>
        <p:txBody>
          <a:bodyPr/>
          <a:lstStyle/>
          <a:p>
            <a:r>
              <a:rPr lang="en-US" dirty="0"/>
              <a:t>Reports will be investigated in a timely manner. Within 3 days, Human Resources will begin the process, or will bring in a third party to conduct the investigation. </a:t>
            </a:r>
          </a:p>
          <a:p>
            <a:r>
              <a:rPr lang="en-US" dirty="0"/>
              <a:t>Personal interviews, fact gathering, reviewing of all available data will take place. </a:t>
            </a:r>
          </a:p>
        </p:txBody>
      </p:sp>
    </p:spTree>
    <p:extLst>
      <p:ext uri="{BB962C8B-B14F-4D97-AF65-F5344CB8AC3E}">
        <p14:creationId xmlns:p14="http://schemas.microsoft.com/office/powerpoint/2010/main" val="1051613368"/>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7965D-B566-40FD-AF62-774D17314E62}"/>
              </a:ext>
            </a:extLst>
          </p:cNvPr>
          <p:cNvSpPr>
            <a:spLocks noGrp="1"/>
          </p:cNvSpPr>
          <p:nvPr>
            <p:ph type="title"/>
          </p:nvPr>
        </p:nvSpPr>
        <p:spPr>
          <a:xfrm>
            <a:off x="457200" y="789647"/>
            <a:ext cx="8229600" cy="830110"/>
          </a:xfrm>
        </p:spPr>
        <p:txBody>
          <a:bodyPr/>
          <a:lstStyle/>
          <a:p>
            <a:r>
              <a:rPr lang="en-US" dirty="0"/>
              <a:t>Outcome</a:t>
            </a:r>
          </a:p>
        </p:txBody>
      </p:sp>
      <p:sp>
        <p:nvSpPr>
          <p:cNvPr id="3" name="Text Placeholder 2">
            <a:extLst>
              <a:ext uri="{FF2B5EF4-FFF2-40B4-BE49-F238E27FC236}">
                <a16:creationId xmlns:a16="http://schemas.microsoft.com/office/drawing/2014/main" id="{708AF13A-2F3B-4056-9AE1-DDA55565E358}"/>
              </a:ext>
            </a:extLst>
          </p:cNvPr>
          <p:cNvSpPr>
            <a:spLocks noGrp="1"/>
          </p:cNvSpPr>
          <p:nvPr>
            <p:ph type="body" sz="quarter" idx="10"/>
          </p:nvPr>
        </p:nvSpPr>
        <p:spPr>
          <a:xfrm>
            <a:off x="457200" y="1725040"/>
            <a:ext cx="8229600" cy="4720084"/>
          </a:xfrm>
        </p:spPr>
        <p:txBody>
          <a:bodyPr/>
          <a:lstStyle/>
          <a:p>
            <a:r>
              <a:rPr lang="en-US" dirty="0"/>
              <a:t>SWWC may issue discipline (oral, written, suspension without pay, demotion) or termination of employment depending on: </a:t>
            </a:r>
          </a:p>
          <a:p>
            <a:pPr lvl="1"/>
            <a:r>
              <a:rPr lang="en-US" dirty="0"/>
              <a:t>Past incidents</a:t>
            </a:r>
          </a:p>
          <a:p>
            <a:pPr lvl="1"/>
            <a:r>
              <a:rPr lang="en-US" dirty="0"/>
              <a:t>Nature of the behavior</a:t>
            </a:r>
          </a:p>
          <a:p>
            <a:pPr lvl="1"/>
            <a:r>
              <a:rPr lang="en-US" dirty="0"/>
              <a:t>Patterns</a:t>
            </a:r>
          </a:p>
          <a:p>
            <a:pPr lvl="1"/>
            <a:r>
              <a:rPr lang="en-US" dirty="0"/>
              <a:t>Relationships </a:t>
            </a:r>
          </a:p>
          <a:p>
            <a:pPr lvl="1"/>
            <a:r>
              <a:rPr lang="en-US" dirty="0"/>
              <a:t>Context </a:t>
            </a:r>
          </a:p>
        </p:txBody>
      </p:sp>
    </p:spTree>
    <p:extLst>
      <p:ext uri="{BB962C8B-B14F-4D97-AF65-F5344CB8AC3E}">
        <p14:creationId xmlns:p14="http://schemas.microsoft.com/office/powerpoint/2010/main" val="3008502022"/>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7265F-4970-4FBE-87E1-EDEF38D74312}"/>
              </a:ext>
            </a:extLst>
          </p:cNvPr>
          <p:cNvSpPr>
            <a:spLocks noGrp="1"/>
          </p:cNvSpPr>
          <p:nvPr>
            <p:ph type="title"/>
          </p:nvPr>
        </p:nvSpPr>
        <p:spPr>
          <a:xfrm>
            <a:off x="457200" y="832510"/>
            <a:ext cx="8229600" cy="830110"/>
          </a:xfrm>
        </p:spPr>
        <p:txBody>
          <a:bodyPr/>
          <a:lstStyle/>
          <a:p>
            <a:r>
              <a:rPr lang="en-US" dirty="0"/>
              <a:t>Retaliation &amp; Reprisal</a:t>
            </a:r>
          </a:p>
        </p:txBody>
      </p:sp>
      <p:sp>
        <p:nvSpPr>
          <p:cNvPr id="3" name="Text Placeholder 2">
            <a:extLst>
              <a:ext uri="{FF2B5EF4-FFF2-40B4-BE49-F238E27FC236}">
                <a16:creationId xmlns:a16="http://schemas.microsoft.com/office/drawing/2014/main" id="{EAC49A07-5C64-40A9-9EF5-C2A3478ADEF6}"/>
              </a:ext>
            </a:extLst>
          </p:cNvPr>
          <p:cNvSpPr>
            <a:spLocks noGrp="1"/>
          </p:cNvSpPr>
          <p:nvPr>
            <p:ph type="body" sz="quarter" idx="10"/>
          </p:nvPr>
        </p:nvSpPr>
        <p:spPr>
          <a:xfrm>
            <a:off x="457200" y="1939352"/>
            <a:ext cx="8229600" cy="4720084"/>
          </a:xfrm>
        </p:spPr>
        <p:txBody>
          <a:bodyPr/>
          <a:lstStyle/>
          <a:p>
            <a:r>
              <a:rPr lang="en-US" dirty="0"/>
              <a:t>SWWC will protect all reporters from retaliation or reprisal as a result of bringing forward a concern.</a:t>
            </a:r>
          </a:p>
          <a:p>
            <a:r>
              <a:rPr lang="en-US" dirty="0"/>
              <a:t>Intimidation and disparate treatment are also prohibited. </a:t>
            </a:r>
          </a:p>
        </p:txBody>
      </p:sp>
    </p:spTree>
    <p:extLst>
      <p:ext uri="{BB962C8B-B14F-4D97-AF65-F5344CB8AC3E}">
        <p14:creationId xmlns:p14="http://schemas.microsoft.com/office/powerpoint/2010/main" val="4224916368"/>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6798"/>
            <a:ext cx="8229600" cy="830110"/>
          </a:xfrm>
        </p:spPr>
        <p:txBody>
          <a:bodyPr/>
          <a:lstStyle/>
          <a:p>
            <a:r>
              <a:rPr lang="en-US" dirty="0"/>
              <a:t>Employee Interaction</a:t>
            </a:r>
            <a:br>
              <a:rPr lang="en-US" dirty="0"/>
            </a:br>
            <a:endParaRPr lang="en-US" dirty="0"/>
          </a:p>
        </p:txBody>
      </p:sp>
      <p:sp>
        <p:nvSpPr>
          <p:cNvPr id="3" name="Text Placeholder 2"/>
          <p:cNvSpPr>
            <a:spLocks noGrp="1"/>
          </p:cNvSpPr>
          <p:nvPr>
            <p:ph type="body" sz="quarter" idx="10"/>
          </p:nvPr>
        </p:nvSpPr>
        <p:spPr>
          <a:xfrm>
            <a:off x="457199" y="2033752"/>
            <a:ext cx="8543925" cy="4182772"/>
          </a:xfrm>
        </p:spPr>
        <p:txBody>
          <a:bodyPr>
            <a:normAutofit/>
          </a:bodyPr>
          <a:lstStyle/>
          <a:p>
            <a:r>
              <a:rPr lang="en-US" sz="3800" dirty="0"/>
              <a:t>Employees must exercise good judgment and professionalism in all relationships and communication with their co-workers, especially with employees they supervise. </a:t>
            </a:r>
          </a:p>
        </p:txBody>
      </p:sp>
    </p:spTree>
    <p:extLst>
      <p:ext uri="{BB962C8B-B14F-4D97-AF65-F5344CB8AC3E}">
        <p14:creationId xmlns:p14="http://schemas.microsoft.com/office/powerpoint/2010/main" val="411390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2693987"/>
            <a:ext cx="7772400" cy="1470025"/>
          </a:xfrm>
        </p:spPr>
        <p:txBody>
          <a:bodyPr/>
          <a:lstStyle/>
          <a:p>
            <a:pPr algn="ctr"/>
            <a:r>
              <a:rPr lang="en-US" dirty="0">
                <a:latin typeface="+mn-lt"/>
              </a:rPr>
              <a:t>Questions?</a:t>
            </a:r>
          </a:p>
        </p:txBody>
      </p:sp>
    </p:spTree>
    <p:extLst>
      <p:ext uri="{BB962C8B-B14F-4D97-AF65-F5344CB8AC3E}">
        <p14:creationId xmlns:p14="http://schemas.microsoft.com/office/powerpoint/2010/main" val="3794422229"/>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196724337"/>
              </p:ext>
            </p:extLst>
          </p:nvPr>
        </p:nvGraphicFramePr>
        <p:xfrm>
          <a:off x="266700" y="4823557"/>
          <a:ext cx="8601075" cy="1473611"/>
        </p:xfrm>
        <a:graphic>
          <a:graphicData uri="http://schemas.openxmlformats.org/drawingml/2006/table">
            <a:tbl>
              <a:tblPr firstRow="1" firstCol="1" bandRow="1"/>
              <a:tblGrid>
                <a:gridCol w="22288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19300">
                  <a:extLst>
                    <a:ext uri="{9D8B030D-6E8A-4147-A177-3AD203B41FA5}">
                      <a16:colId xmlns:a16="http://schemas.microsoft.com/office/drawing/2014/main" val="20002"/>
                    </a:ext>
                  </a:extLst>
                </a:gridCol>
                <a:gridCol w="2314575">
                  <a:extLst>
                    <a:ext uri="{9D8B030D-6E8A-4147-A177-3AD203B41FA5}">
                      <a16:colId xmlns:a16="http://schemas.microsoft.com/office/drawing/2014/main" val="20003"/>
                    </a:ext>
                  </a:extLst>
                </a:gridCol>
              </a:tblGrid>
              <a:tr h="924297">
                <a:tc>
                  <a:txBody>
                    <a:bodyPr/>
                    <a:lstStyle/>
                    <a:p>
                      <a:pPr marL="274320" marR="274320">
                        <a:lnSpc>
                          <a:spcPct val="115000"/>
                        </a:lnSpc>
                        <a:spcBef>
                          <a:spcPts val="0"/>
                        </a:spcBef>
                        <a:spcAft>
                          <a:spcPts val="0"/>
                        </a:spcAft>
                      </a:pPr>
                      <a:r>
                        <a:rPr lang="en-US" sz="1600" b="1" dirty="0">
                          <a:solidFill>
                            <a:schemeClr val="bg1"/>
                          </a:solidFill>
                          <a:effectLst/>
                          <a:latin typeface="Times New Roman"/>
                          <a:ea typeface="Times New Roman"/>
                          <a:cs typeface="Times New Roman"/>
                        </a:rPr>
                        <a:t>Fergus Falls </a:t>
                      </a:r>
                      <a:endParaRPr lang="en-US" sz="1600" dirty="0">
                        <a:solidFill>
                          <a:schemeClr val="bg1"/>
                        </a:solidFill>
                        <a:effectLst/>
                        <a:latin typeface="Times New Roman"/>
                        <a:ea typeface="Times New Roman"/>
                        <a:cs typeface="Times New Roman"/>
                      </a:endParaRPr>
                    </a:p>
                    <a:p>
                      <a:pPr marL="274320" marR="0">
                        <a:lnSpc>
                          <a:spcPct val="115000"/>
                        </a:lnSpc>
                        <a:spcBef>
                          <a:spcPts val="0"/>
                        </a:spcBef>
                        <a:spcAft>
                          <a:spcPts val="0"/>
                        </a:spcAft>
                      </a:pPr>
                      <a:r>
                        <a:rPr lang="en-US" sz="1600" dirty="0">
                          <a:solidFill>
                            <a:schemeClr val="bg1"/>
                          </a:solidFill>
                          <a:effectLst/>
                          <a:latin typeface="Times New Roman"/>
                          <a:ea typeface="Times New Roman"/>
                          <a:cs typeface="Times New Roman"/>
                        </a:rPr>
                        <a:t>110 North Mill Street</a:t>
                      </a:r>
                      <a:br>
                        <a:rPr lang="en-US" sz="1600" dirty="0">
                          <a:solidFill>
                            <a:schemeClr val="bg1"/>
                          </a:solidFill>
                          <a:effectLst/>
                          <a:latin typeface="Times New Roman"/>
                          <a:ea typeface="Times New Roman"/>
                          <a:cs typeface="Times New Roman"/>
                        </a:rPr>
                      </a:br>
                      <a:r>
                        <a:rPr lang="en-US" sz="1600" dirty="0">
                          <a:solidFill>
                            <a:schemeClr val="bg1"/>
                          </a:solidFill>
                          <a:effectLst/>
                          <a:latin typeface="Times New Roman"/>
                          <a:ea typeface="Times New Roman"/>
                          <a:cs typeface="Times New Roman"/>
                        </a:rPr>
                        <a:t>Fergus Falls, MN 56537</a:t>
                      </a:r>
                      <a:br>
                        <a:rPr lang="en-US" sz="1600" dirty="0">
                          <a:solidFill>
                            <a:schemeClr val="bg1"/>
                          </a:solidFill>
                          <a:effectLst/>
                          <a:latin typeface="Times New Roman"/>
                          <a:ea typeface="Times New Roman"/>
                          <a:cs typeface="Times New Roman"/>
                        </a:rPr>
                      </a:br>
                      <a:r>
                        <a:rPr lang="en-US" sz="1600" dirty="0">
                          <a:solidFill>
                            <a:schemeClr val="bg1"/>
                          </a:solidFill>
                          <a:effectLst/>
                          <a:latin typeface="Times New Roman"/>
                          <a:ea typeface="Times New Roman"/>
                          <a:cs typeface="Times New Roman"/>
                        </a:rPr>
                        <a:t>Phone: 218-736-5493</a:t>
                      </a:r>
                    </a:p>
                  </a:txBody>
                  <a:tcPr marL="47005" marR="47005" marT="47005" marB="47005">
                    <a:lnL>
                      <a:noFill/>
                    </a:lnL>
                    <a:lnR>
                      <a:noFill/>
                    </a:lnR>
                    <a:lnT>
                      <a:noFill/>
                    </a:lnT>
                    <a:lnB>
                      <a:noFill/>
                    </a:lnB>
                  </a:tcPr>
                </a:tc>
                <a:tc>
                  <a:txBody>
                    <a:bodyPr/>
                    <a:lstStyle/>
                    <a:p>
                      <a:pPr marL="67945" marR="274320">
                        <a:lnSpc>
                          <a:spcPct val="115000"/>
                        </a:lnSpc>
                        <a:spcBef>
                          <a:spcPts val="0"/>
                        </a:spcBef>
                        <a:spcAft>
                          <a:spcPts val="0"/>
                        </a:spcAft>
                      </a:pPr>
                      <a:r>
                        <a:rPr lang="en-US" sz="1600" b="1" dirty="0">
                          <a:solidFill>
                            <a:schemeClr val="bg1"/>
                          </a:solidFill>
                          <a:effectLst/>
                          <a:latin typeface="Times New Roman"/>
                          <a:ea typeface="Times New Roman"/>
                          <a:cs typeface="Times New Roman"/>
                        </a:rPr>
                        <a:t>Wadena </a:t>
                      </a:r>
                      <a:endParaRPr lang="en-US" sz="1600" dirty="0">
                        <a:solidFill>
                          <a:schemeClr val="bg1"/>
                        </a:solidFill>
                        <a:effectLst/>
                        <a:latin typeface="Times New Roman"/>
                        <a:ea typeface="Times New Roman"/>
                        <a:cs typeface="Times New Roman"/>
                      </a:endParaRPr>
                    </a:p>
                    <a:p>
                      <a:pPr marL="67945" marR="0">
                        <a:lnSpc>
                          <a:spcPct val="115000"/>
                        </a:lnSpc>
                        <a:spcBef>
                          <a:spcPts val="0"/>
                        </a:spcBef>
                        <a:spcAft>
                          <a:spcPts val="0"/>
                        </a:spcAft>
                      </a:pPr>
                      <a:r>
                        <a:rPr lang="en-US" sz="1600" dirty="0">
                          <a:solidFill>
                            <a:schemeClr val="bg1"/>
                          </a:solidFill>
                          <a:effectLst/>
                          <a:latin typeface="Times New Roman"/>
                          <a:ea typeface="Times New Roman"/>
                          <a:cs typeface="Times New Roman"/>
                        </a:rPr>
                        <a:t>7 Colfax Avenue</a:t>
                      </a:r>
                      <a:br>
                        <a:rPr lang="en-US" sz="1600" dirty="0">
                          <a:solidFill>
                            <a:schemeClr val="bg1"/>
                          </a:solidFill>
                          <a:effectLst/>
                          <a:latin typeface="Times New Roman"/>
                          <a:ea typeface="Times New Roman"/>
                          <a:cs typeface="Times New Roman"/>
                        </a:rPr>
                      </a:br>
                      <a:r>
                        <a:rPr lang="en-US" sz="1600" dirty="0">
                          <a:solidFill>
                            <a:schemeClr val="bg1"/>
                          </a:solidFill>
                          <a:effectLst/>
                          <a:latin typeface="Times New Roman"/>
                          <a:ea typeface="Times New Roman"/>
                          <a:cs typeface="Times New Roman"/>
                        </a:rPr>
                        <a:t>Wadena, MN 56482</a:t>
                      </a:r>
                      <a:br>
                        <a:rPr lang="en-US" sz="1600" dirty="0">
                          <a:solidFill>
                            <a:schemeClr val="bg1"/>
                          </a:solidFill>
                          <a:effectLst/>
                          <a:latin typeface="Times New Roman"/>
                          <a:ea typeface="Times New Roman"/>
                          <a:cs typeface="Times New Roman"/>
                        </a:rPr>
                      </a:br>
                      <a:r>
                        <a:rPr lang="en-US" sz="1600" dirty="0">
                          <a:solidFill>
                            <a:schemeClr val="bg1"/>
                          </a:solidFill>
                          <a:effectLst/>
                          <a:latin typeface="Times New Roman"/>
                          <a:ea typeface="Times New Roman"/>
                          <a:cs typeface="Times New Roman"/>
                        </a:rPr>
                        <a:t>Phone: 218-631-1400</a:t>
                      </a:r>
                    </a:p>
                  </a:txBody>
                  <a:tcPr marL="47005" marR="47005" marT="47005" marB="47005">
                    <a:lnL>
                      <a:noFill/>
                    </a:lnL>
                    <a:lnR>
                      <a:noFill/>
                    </a:lnR>
                    <a:lnT>
                      <a:noFill/>
                    </a:lnT>
                    <a:lnB>
                      <a:noFill/>
                    </a:lnB>
                  </a:tcPr>
                </a:tc>
                <a:tc>
                  <a:txBody>
                    <a:bodyPr/>
                    <a:lstStyle/>
                    <a:p>
                      <a:pPr marL="0" marR="274320">
                        <a:lnSpc>
                          <a:spcPct val="115000"/>
                        </a:lnSpc>
                        <a:spcBef>
                          <a:spcPts val="0"/>
                        </a:spcBef>
                        <a:spcAft>
                          <a:spcPts val="0"/>
                        </a:spcAft>
                      </a:pPr>
                      <a:r>
                        <a:rPr lang="en-US" sz="1600" b="1" dirty="0">
                          <a:solidFill>
                            <a:schemeClr val="bg1"/>
                          </a:solidFill>
                          <a:effectLst/>
                          <a:latin typeface="Times New Roman"/>
                          <a:ea typeface="Times New Roman"/>
                          <a:cs typeface="Times New Roman"/>
                        </a:rPr>
                        <a:t>Detroit Lakes </a:t>
                      </a:r>
                      <a:endParaRPr lang="en-US" sz="1600" dirty="0">
                        <a:solidFill>
                          <a:schemeClr val="bg1"/>
                        </a:solidFill>
                        <a:effectLst/>
                        <a:latin typeface="Times New Roman"/>
                        <a:ea typeface="Times New Roman"/>
                        <a:cs typeface="Times New Roman"/>
                      </a:endParaRPr>
                    </a:p>
                    <a:p>
                      <a:pPr marL="0" marR="0">
                        <a:lnSpc>
                          <a:spcPct val="115000"/>
                        </a:lnSpc>
                        <a:spcBef>
                          <a:spcPts val="0"/>
                        </a:spcBef>
                        <a:spcAft>
                          <a:spcPts val="0"/>
                        </a:spcAft>
                        <a:tabLst>
                          <a:tab pos="1666240" algn="l"/>
                        </a:tabLst>
                      </a:pPr>
                      <a:r>
                        <a:rPr lang="en-US" sz="1600" dirty="0">
                          <a:solidFill>
                            <a:schemeClr val="bg1"/>
                          </a:solidFill>
                          <a:effectLst/>
                          <a:latin typeface="Times New Roman"/>
                          <a:ea typeface="Times New Roman"/>
                          <a:cs typeface="Times New Roman"/>
                        </a:rPr>
                        <a:t>903 Washington Ave</a:t>
                      </a:r>
                      <a:br>
                        <a:rPr lang="en-US" sz="1600" dirty="0">
                          <a:solidFill>
                            <a:schemeClr val="bg1"/>
                          </a:solidFill>
                          <a:effectLst/>
                          <a:latin typeface="Times New Roman"/>
                          <a:ea typeface="Times New Roman"/>
                          <a:cs typeface="Times New Roman"/>
                        </a:rPr>
                      </a:br>
                      <a:r>
                        <a:rPr lang="en-US" sz="1600" dirty="0">
                          <a:solidFill>
                            <a:schemeClr val="bg1"/>
                          </a:solidFill>
                          <a:effectLst/>
                          <a:latin typeface="Times New Roman"/>
                          <a:ea typeface="Times New Roman"/>
                          <a:cs typeface="Times New Roman"/>
                        </a:rPr>
                        <a:t>Detroit Lakes, MN 56501</a:t>
                      </a:r>
                      <a:br>
                        <a:rPr lang="en-US" sz="1600" dirty="0">
                          <a:solidFill>
                            <a:schemeClr val="bg1"/>
                          </a:solidFill>
                          <a:effectLst/>
                          <a:latin typeface="Times New Roman"/>
                          <a:ea typeface="Times New Roman"/>
                          <a:cs typeface="Times New Roman"/>
                        </a:rPr>
                      </a:br>
                      <a:r>
                        <a:rPr lang="en-US" sz="1600" dirty="0">
                          <a:solidFill>
                            <a:schemeClr val="bg1"/>
                          </a:solidFill>
                          <a:effectLst/>
                          <a:latin typeface="Times New Roman"/>
                          <a:ea typeface="Times New Roman"/>
                          <a:cs typeface="Times New Roman"/>
                        </a:rPr>
                        <a:t>Phone: 218-847-4858</a:t>
                      </a:r>
                    </a:p>
                  </a:txBody>
                  <a:tcPr marL="47005" marR="47005" marT="47005" marB="47005">
                    <a:lnL>
                      <a:noFill/>
                    </a:lnL>
                    <a:lnR>
                      <a:noFill/>
                    </a:lnR>
                    <a:lnT>
                      <a:noFill/>
                    </a:lnT>
                    <a:lnB>
                      <a:noFill/>
                    </a:lnB>
                  </a:tcPr>
                </a:tc>
                <a:tc>
                  <a:txBody>
                    <a:bodyPr/>
                    <a:lstStyle/>
                    <a:p>
                      <a:pPr marL="0" marR="274320">
                        <a:lnSpc>
                          <a:spcPct val="115000"/>
                        </a:lnSpc>
                        <a:spcBef>
                          <a:spcPts val="0"/>
                        </a:spcBef>
                        <a:spcAft>
                          <a:spcPts val="0"/>
                        </a:spcAft>
                      </a:pPr>
                      <a:r>
                        <a:rPr lang="en-US" sz="1600" b="1" dirty="0">
                          <a:solidFill>
                            <a:schemeClr val="bg1"/>
                          </a:solidFill>
                          <a:effectLst/>
                          <a:latin typeface="Times New Roman"/>
                          <a:ea typeface="Times New Roman"/>
                          <a:cs typeface="Times New Roman"/>
                        </a:rPr>
                        <a:t>Alexandria </a:t>
                      </a:r>
                      <a:endParaRPr lang="en-US" sz="1600" dirty="0">
                        <a:solidFill>
                          <a:schemeClr val="bg1"/>
                        </a:solidFill>
                        <a:effectLst/>
                        <a:latin typeface="Times New Roman"/>
                        <a:ea typeface="Times New Roman"/>
                        <a:cs typeface="Times New Roman"/>
                      </a:endParaRPr>
                    </a:p>
                    <a:p>
                      <a:pPr marL="0" marR="92075">
                        <a:lnSpc>
                          <a:spcPct val="115000"/>
                        </a:lnSpc>
                        <a:spcBef>
                          <a:spcPts val="0"/>
                        </a:spcBef>
                        <a:spcAft>
                          <a:spcPts val="0"/>
                        </a:spcAft>
                      </a:pPr>
                      <a:r>
                        <a:rPr lang="en-US" sz="1600" dirty="0">
                          <a:solidFill>
                            <a:schemeClr val="bg1"/>
                          </a:solidFill>
                          <a:effectLst/>
                          <a:latin typeface="Times New Roman"/>
                          <a:ea typeface="Times New Roman"/>
                          <a:cs typeface="Times New Roman"/>
                        </a:rPr>
                        <a:t>203 22nd Avenue West</a:t>
                      </a:r>
                      <a:br>
                        <a:rPr lang="en-US" sz="1600" dirty="0">
                          <a:solidFill>
                            <a:schemeClr val="bg1"/>
                          </a:solidFill>
                          <a:effectLst/>
                          <a:latin typeface="Times New Roman"/>
                          <a:ea typeface="Times New Roman"/>
                          <a:cs typeface="Times New Roman"/>
                        </a:rPr>
                      </a:br>
                      <a:r>
                        <a:rPr lang="en-US" sz="1600" dirty="0">
                          <a:solidFill>
                            <a:schemeClr val="bg1"/>
                          </a:solidFill>
                          <a:effectLst/>
                          <a:latin typeface="Times New Roman"/>
                          <a:ea typeface="Times New Roman"/>
                          <a:cs typeface="Times New Roman"/>
                        </a:rPr>
                        <a:t>Alexandria, MN 56308</a:t>
                      </a:r>
                      <a:br>
                        <a:rPr lang="en-US" sz="1600" dirty="0">
                          <a:solidFill>
                            <a:schemeClr val="bg1"/>
                          </a:solidFill>
                          <a:effectLst/>
                          <a:latin typeface="Times New Roman"/>
                          <a:ea typeface="Times New Roman"/>
                          <a:cs typeface="Times New Roman"/>
                        </a:rPr>
                      </a:br>
                      <a:r>
                        <a:rPr lang="en-US" sz="1600" dirty="0">
                          <a:solidFill>
                            <a:schemeClr val="bg1"/>
                          </a:solidFill>
                          <a:effectLst/>
                          <a:latin typeface="Times New Roman"/>
                          <a:ea typeface="Times New Roman"/>
                          <a:cs typeface="Times New Roman"/>
                        </a:rPr>
                        <a:t>Phone: 320-759-3143</a:t>
                      </a:r>
                    </a:p>
                  </a:txBody>
                  <a:tcPr marL="47005" marR="47005" marT="47005" marB="47005">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9040022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1039"/>
            <a:ext cx="8229600" cy="1654986"/>
          </a:xfrm>
        </p:spPr>
        <p:txBody>
          <a:bodyPr/>
          <a:lstStyle/>
          <a:p>
            <a:r>
              <a:rPr lang="en-US" dirty="0"/>
              <a:t>Policy 413 </a:t>
            </a:r>
            <a:br>
              <a:rPr lang="en-US" dirty="0"/>
            </a:br>
            <a:r>
              <a:rPr lang="en-US" dirty="0"/>
              <a:t>Harassment and Violence</a:t>
            </a:r>
          </a:p>
        </p:txBody>
      </p:sp>
      <p:sp>
        <p:nvSpPr>
          <p:cNvPr id="3" name="Text Placeholder 2"/>
          <p:cNvSpPr>
            <a:spLocks noGrp="1"/>
          </p:cNvSpPr>
          <p:nvPr>
            <p:ph type="body" sz="quarter" idx="10"/>
          </p:nvPr>
        </p:nvSpPr>
        <p:spPr>
          <a:xfrm>
            <a:off x="457200" y="2514599"/>
            <a:ext cx="8229600" cy="3943351"/>
          </a:xfrm>
        </p:spPr>
        <p:txBody>
          <a:bodyPr>
            <a:normAutofit/>
          </a:bodyPr>
          <a:lstStyle/>
          <a:p>
            <a:pPr marL="112713" lvl="1" indent="0">
              <a:buNone/>
              <a:tabLst>
                <a:tab pos="631825" algn="l"/>
              </a:tabLst>
            </a:pPr>
            <a:r>
              <a:rPr lang="en-US" sz="2800" dirty="0"/>
              <a:t>SWWC maintains a learning and working environment that is free from harassment and violence on the basis of race, color, creed, religion, national origin, sex, age, marital status, familial status, status with regards to public assistance, sexual orientation including gender identity and expression, or disability. </a:t>
            </a:r>
          </a:p>
        </p:txBody>
      </p:sp>
    </p:spTree>
    <p:extLst>
      <p:ext uri="{BB962C8B-B14F-4D97-AF65-F5344CB8AC3E}">
        <p14:creationId xmlns:p14="http://schemas.microsoft.com/office/powerpoint/2010/main" val="23751364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1039"/>
            <a:ext cx="8229600" cy="830110"/>
          </a:xfrm>
        </p:spPr>
        <p:txBody>
          <a:bodyPr/>
          <a:lstStyle/>
          <a:p>
            <a:pPr algn="ctr"/>
            <a:r>
              <a:rPr lang="en-US" dirty="0"/>
              <a:t>Reporting - Discipline</a:t>
            </a:r>
          </a:p>
        </p:txBody>
      </p:sp>
      <p:sp>
        <p:nvSpPr>
          <p:cNvPr id="3" name="Text Placeholder 2"/>
          <p:cNvSpPr>
            <a:spLocks noGrp="1"/>
          </p:cNvSpPr>
          <p:nvPr>
            <p:ph type="body" sz="quarter" idx="10"/>
          </p:nvPr>
        </p:nvSpPr>
        <p:spPr>
          <a:xfrm>
            <a:off x="457200" y="2222938"/>
            <a:ext cx="8229600" cy="4374809"/>
          </a:xfrm>
        </p:spPr>
        <p:txBody>
          <a:bodyPr>
            <a:normAutofit/>
          </a:bodyPr>
          <a:lstStyle/>
          <a:p>
            <a:pPr marL="338138" lvl="2" indent="-225425">
              <a:buFont typeface="Arial" panose="020B0604020202020204" pitchFamily="34" charset="0"/>
              <a:buChar char="•"/>
              <a:tabLst>
                <a:tab pos="631825" algn="l"/>
              </a:tabLst>
            </a:pPr>
            <a:r>
              <a:rPr lang="en-US" sz="3200" dirty="0"/>
              <a:t>Immediately reporting harassment, offensive behavior, violence, or any other offensive conduct is every employee’s responsibility!</a:t>
            </a:r>
          </a:p>
          <a:p>
            <a:pPr marL="338138" lvl="2" indent="-225425">
              <a:buFont typeface="Arial" panose="020B0604020202020204" pitchFamily="34" charset="0"/>
              <a:buChar char="•"/>
              <a:tabLst>
                <a:tab pos="631825" algn="l"/>
              </a:tabLst>
            </a:pPr>
            <a:r>
              <a:rPr lang="en-US" sz="3200" dirty="0"/>
              <a:t>Conduct found to violate these policies may result in immediate disciplinary action, up to and including discharge. </a:t>
            </a:r>
          </a:p>
        </p:txBody>
      </p:sp>
    </p:spTree>
    <p:extLst>
      <p:ext uri="{BB962C8B-B14F-4D97-AF65-F5344CB8AC3E}">
        <p14:creationId xmlns:p14="http://schemas.microsoft.com/office/powerpoint/2010/main" val="18893853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72B47-1B95-405F-AA71-6D1C353C8D30}"/>
              </a:ext>
            </a:extLst>
          </p:cNvPr>
          <p:cNvSpPr>
            <a:spLocks noGrp="1"/>
          </p:cNvSpPr>
          <p:nvPr>
            <p:ph type="title"/>
          </p:nvPr>
        </p:nvSpPr>
        <p:spPr>
          <a:xfrm>
            <a:off x="457200" y="803935"/>
            <a:ext cx="8229600" cy="830110"/>
          </a:xfrm>
        </p:spPr>
        <p:txBody>
          <a:bodyPr/>
          <a:lstStyle/>
          <a:p>
            <a:r>
              <a:rPr lang="en-US" dirty="0"/>
              <a:t>Application</a:t>
            </a:r>
          </a:p>
        </p:txBody>
      </p:sp>
      <p:sp>
        <p:nvSpPr>
          <p:cNvPr id="3" name="Text Placeholder 2">
            <a:extLst>
              <a:ext uri="{FF2B5EF4-FFF2-40B4-BE49-F238E27FC236}">
                <a16:creationId xmlns:a16="http://schemas.microsoft.com/office/drawing/2014/main" id="{AC842E16-1DA0-4602-B0C7-956757C8059D}"/>
              </a:ext>
            </a:extLst>
          </p:cNvPr>
          <p:cNvSpPr>
            <a:spLocks noGrp="1"/>
          </p:cNvSpPr>
          <p:nvPr>
            <p:ph type="body" sz="quarter" idx="10"/>
          </p:nvPr>
        </p:nvSpPr>
        <p:spPr>
          <a:xfrm>
            <a:off x="457200" y="1821305"/>
            <a:ext cx="8229600" cy="4720084"/>
          </a:xfrm>
        </p:spPr>
        <p:txBody>
          <a:bodyPr/>
          <a:lstStyle/>
          <a:p>
            <a:r>
              <a:rPr lang="en-US" dirty="0"/>
              <a:t>Policy 413 applies to all students, teachers, administrators, employees and members of the Board of Education. </a:t>
            </a:r>
          </a:p>
          <a:p>
            <a:pPr marL="0" indent="0">
              <a:buNone/>
            </a:pPr>
            <a:endParaRPr lang="en-US" sz="1200" dirty="0"/>
          </a:p>
          <a:p>
            <a:r>
              <a:rPr lang="en-US" dirty="0"/>
              <a:t>The policy can also apply to contractors hired by the district. </a:t>
            </a:r>
          </a:p>
        </p:txBody>
      </p:sp>
    </p:spTree>
    <p:extLst>
      <p:ext uri="{BB962C8B-B14F-4D97-AF65-F5344CB8AC3E}">
        <p14:creationId xmlns:p14="http://schemas.microsoft.com/office/powerpoint/2010/main" val="1959209068"/>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59506"/>
            <a:ext cx="9144000" cy="830110"/>
          </a:xfrm>
        </p:spPr>
        <p:txBody>
          <a:bodyPr/>
          <a:lstStyle/>
          <a:p>
            <a:pPr algn="ctr"/>
            <a:r>
              <a:rPr lang="en-US" dirty="0"/>
              <a:t>Sexual Harassment</a:t>
            </a:r>
          </a:p>
        </p:txBody>
      </p:sp>
      <p:sp>
        <p:nvSpPr>
          <p:cNvPr id="3" name="Text Placeholder 2"/>
          <p:cNvSpPr>
            <a:spLocks noGrp="1"/>
          </p:cNvSpPr>
          <p:nvPr>
            <p:ph type="body" sz="quarter" idx="10"/>
          </p:nvPr>
        </p:nvSpPr>
        <p:spPr>
          <a:xfrm>
            <a:off x="316992" y="1625366"/>
            <a:ext cx="8558784" cy="4987354"/>
          </a:xfrm>
        </p:spPr>
        <p:txBody>
          <a:bodyPr>
            <a:normAutofit/>
          </a:bodyPr>
          <a:lstStyle/>
          <a:p>
            <a:pPr algn="just">
              <a:spcAft>
                <a:spcPts val="600"/>
              </a:spcAft>
            </a:pPr>
            <a:r>
              <a:rPr lang="en-US" sz="2600" dirty="0"/>
              <a:t>The law defines sexual harassment as:</a:t>
            </a:r>
          </a:p>
          <a:p>
            <a:pPr lvl="1">
              <a:spcAft>
                <a:spcPts val="0"/>
              </a:spcAft>
            </a:pPr>
            <a:r>
              <a:rPr lang="en-US" sz="2000" dirty="0">
                <a:solidFill>
                  <a:schemeClr val="tx1"/>
                </a:solidFill>
              </a:rPr>
              <a:t>Unwelcome sexual advances; </a:t>
            </a:r>
          </a:p>
          <a:p>
            <a:pPr lvl="1">
              <a:spcAft>
                <a:spcPts val="0"/>
              </a:spcAft>
            </a:pPr>
            <a:r>
              <a:rPr lang="en-US" sz="2000" dirty="0">
                <a:solidFill>
                  <a:schemeClr val="tx1"/>
                </a:solidFill>
              </a:rPr>
              <a:t>Requests for sexual favors; </a:t>
            </a:r>
          </a:p>
          <a:p>
            <a:pPr lvl="1">
              <a:spcAft>
                <a:spcPts val="0"/>
              </a:spcAft>
            </a:pPr>
            <a:r>
              <a:rPr lang="en-US" sz="2000" dirty="0">
                <a:solidFill>
                  <a:schemeClr val="tx1"/>
                </a:solidFill>
              </a:rPr>
              <a:t>Sexually motivated physical contact; or </a:t>
            </a:r>
          </a:p>
          <a:p>
            <a:pPr lvl="1">
              <a:spcAft>
                <a:spcPts val="0"/>
              </a:spcAft>
            </a:pPr>
            <a:r>
              <a:rPr lang="en-US" sz="2000" dirty="0">
                <a:solidFill>
                  <a:schemeClr val="tx1"/>
                </a:solidFill>
              </a:rPr>
              <a:t>Other verbal or physical conduct or communication of a sexual nature</a:t>
            </a:r>
            <a:r>
              <a:rPr lang="en-US" sz="1900" dirty="0">
                <a:solidFill>
                  <a:schemeClr val="tx1"/>
                </a:solidFill>
              </a:rPr>
              <a:t>.</a:t>
            </a:r>
          </a:p>
          <a:p>
            <a:r>
              <a:rPr lang="en-US" sz="2600" dirty="0"/>
              <a:t>When submission to this type of conduct is made a term or condition of employment, the submission to, or rejection of, the conduct is used as a factor in an employment decision, or the conduct has the purpose or effect of substantially interfering with an individual's employment.</a:t>
            </a:r>
          </a:p>
        </p:txBody>
      </p:sp>
    </p:spTree>
    <p:extLst>
      <p:ext uri="{BB962C8B-B14F-4D97-AF65-F5344CB8AC3E}">
        <p14:creationId xmlns:p14="http://schemas.microsoft.com/office/powerpoint/2010/main" val="367736655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0092"/>
            <a:ext cx="8229600" cy="830110"/>
          </a:xfrm>
        </p:spPr>
        <p:txBody>
          <a:bodyPr/>
          <a:lstStyle/>
          <a:p>
            <a:pPr algn="ctr"/>
            <a:r>
              <a:rPr lang="en-US" dirty="0"/>
              <a:t>Sexual Harassment</a:t>
            </a:r>
          </a:p>
        </p:txBody>
      </p:sp>
      <p:sp>
        <p:nvSpPr>
          <p:cNvPr id="3" name="Text Placeholder 2"/>
          <p:cNvSpPr>
            <a:spLocks noGrp="1"/>
          </p:cNvSpPr>
          <p:nvPr>
            <p:ph type="body" sz="quarter" idx="10"/>
          </p:nvPr>
        </p:nvSpPr>
        <p:spPr>
          <a:xfrm>
            <a:off x="457200" y="1689534"/>
            <a:ext cx="8229600" cy="4720084"/>
          </a:xfrm>
        </p:spPr>
        <p:txBody>
          <a:bodyPr/>
          <a:lstStyle/>
          <a:p>
            <a:pPr algn="just">
              <a:lnSpc>
                <a:spcPct val="90000"/>
              </a:lnSpc>
            </a:pPr>
            <a:r>
              <a:rPr lang="en-US" dirty="0"/>
              <a:t>Categories</a:t>
            </a:r>
          </a:p>
          <a:p>
            <a:pPr lvl="1" algn="just">
              <a:lnSpc>
                <a:spcPct val="90000"/>
              </a:lnSpc>
            </a:pPr>
            <a:r>
              <a:rPr lang="en-US" dirty="0">
                <a:solidFill>
                  <a:schemeClr val="tx1"/>
                </a:solidFill>
              </a:rPr>
              <a:t>Quid pro </a:t>
            </a:r>
            <a:r>
              <a:rPr lang="en-US" dirty="0"/>
              <a:t>q</a:t>
            </a:r>
            <a:r>
              <a:rPr lang="en-US" dirty="0">
                <a:solidFill>
                  <a:schemeClr val="tx1"/>
                </a:solidFill>
              </a:rPr>
              <a:t>uo</a:t>
            </a:r>
          </a:p>
          <a:p>
            <a:pPr lvl="1" algn="just">
              <a:lnSpc>
                <a:spcPct val="90000"/>
              </a:lnSpc>
            </a:pPr>
            <a:r>
              <a:rPr lang="en-US" dirty="0">
                <a:solidFill>
                  <a:schemeClr val="tx1"/>
                </a:solidFill>
              </a:rPr>
              <a:t>Hostile work </a:t>
            </a:r>
            <a:r>
              <a:rPr lang="en-US" dirty="0"/>
              <a:t>e</a:t>
            </a:r>
            <a:r>
              <a:rPr lang="en-US" dirty="0">
                <a:solidFill>
                  <a:schemeClr val="tx1"/>
                </a:solidFill>
              </a:rPr>
              <a:t>nvironment</a:t>
            </a:r>
          </a:p>
          <a:p>
            <a:pPr algn="just">
              <a:lnSpc>
                <a:spcPct val="90000"/>
              </a:lnSpc>
            </a:pPr>
            <a:r>
              <a:rPr lang="en-US" dirty="0"/>
              <a:t>"Substantially interferes"</a:t>
            </a:r>
          </a:p>
          <a:p>
            <a:pPr lvl="1" algn="just">
              <a:lnSpc>
                <a:spcPct val="90000"/>
              </a:lnSpc>
            </a:pPr>
            <a:r>
              <a:rPr lang="en-US" dirty="0">
                <a:solidFill>
                  <a:schemeClr val="tx1"/>
                </a:solidFill>
              </a:rPr>
              <a:t>Isolated remarks</a:t>
            </a:r>
          </a:p>
          <a:p>
            <a:pPr lvl="1" algn="just">
              <a:lnSpc>
                <a:spcPct val="90000"/>
              </a:lnSpc>
            </a:pPr>
            <a:r>
              <a:rPr lang="en-US" dirty="0">
                <a:solidFill>
                  <a:schemeClr val="tx1"/>
                </a:solidFill>
              </a:rPr>
              <a:t>Persistent and pervasive</a:t>
            </a:r>
          </a:p>
          <a:p>
            <a:pPr lvl="1" algn="just">
              <a:lnSpc>
                <a:spcPct val="90000"/>
              </a:lnSpc>
            </a:pPr>
            <a:r>
              <a:rPr lang="en-US" dirty="0">
                <a:solidFill>
                  <a:schemeClr val="tx1"/>
                </a:solidFill>
              </a:rPr>
              <a:t>Was it unwelcome?</a:t>
            </a:r>
          </a:p>
          <a:p>
            <a:pPr lvl="1" algn="just">
              <a:lnSpc>
                <a:spcPct val="90000"/>
              </a:lnSpc>
            </a:pPr>
            <a:r>
              <a:rPr lang="en-US" dirty="0">
                <a:solidFill>
                  <a:schemeClr val="tx1"/>
                </a:solidFill>
              </a:rPr>
              <a:t>Needs to be </a:t>
            </a:r>
            <a:r>
              <a:rPr lang="en-US" u="sng" dirty="0">
                <a:solidFill>
                  <a:schemeClr val="tx1"/>
                </a:solidFill>
              </a:rPr>
              <a:t>uninvited</a:t>
            </a:r>
            <a:r>
              <a:rPr lang="en-US" dirty="0">
                <a:solidFill>
                  <a:schemeClr val="tx1"/>
                </a:solidFill>
              </a:rPr>
              <a:t> and </a:t>
            </a:r>
            <a:r>
              <a:rPr lang="en-US" u="sng" dirty="0">
                <a:solidFill>
                  <a:schemeClr val="tx1"/>
                </a:solidFill>
              </a:rPr>
              <a:t>offensive</a:t>
            </a:r>
          </a:p>
        </p:txBody>
      </p:sp>
    </p:spTree>
    <p:extLst>
      <p:ext uri="{BB962C8B-B14F-4D97-AF65-F5344CB8AC3E}">
        <p14:creationId xmlns:p14="http://schemas.microsoft.com/office/powerpoint/2010/main" val="348731240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21986"/>
            <a:ext cx="8229600" cy="830110"/>
          </a:xfrm>
        </p:spPr>
        <p:txBody>
          <a:bodyPr/>
          <a:lstStyle/>
          <a:p>
            <a:pPr algn="ctr"/>
            <a:r>
              <a:rPr lang="en-US" dirty="0"/>
              <a:t>Sexual Harassment</a:t>
            </a:r>
          </a:p>
        </p:txBody>
      </p:sp>
      <p:sp>
        <p:nvSpPr>
          <p:cNvPr id="3" name="Text Placeholder 2"/>
          <p:cNvSpPr>
            <a:spLocks noGrp="1"/>
          </p:cNvSpPr>
          <p:nvPr>
            <p:ph type="body" sz="quarter" idx="10"/>
          </p:nvPr>
        </p:nvSpPr>
        <p:spPr/>
        <p:txBody>
          <a:bodyPr>
            <a:normAutofit/>
          </a:bodyPr>
          <a:lstStyle/>
          <a:p>
            <a:pPr algn="just">
              <a:spcAft>
                <a:spcPts val="600"/>
              </a:spcAft>
            </a:pPr>
            <a:r>
              <a:rPr lang="en-US" b="1" dirty="0"/>
              <a:t>Scenarios</a:t>
            </a:r>
          </a:p>
          <a:p>
            <a:pPr lvl="1" algn="just">
              <a:spcAft>
                <a:spcPts val="0"/>
              </a:spcAft>
            </a:pPr>
            <a:r>
              <a:rPr lang="en-US" sz="2000" dirty="0">
                <a:solidFill>
                  <a:schemeClr val="tx1"/>
                </a:solidFill>
              </a:rPr>
              <a:t>"Girlie" calendars/screen savers</a:t>
            </a:r>
          </a:p>
          <a:p>
            <a:pPr lvl="1" algn="just">
              <a:spcAft>
                <a:spcPts val="0"/>
              </a:spcAft>
            </a:pPr>
            <a:r>
              <a:rPr lang="en-US" sz="2000" dirty="0">
                <a:solidFill>
                  <a:schemeClr val="tx1"/>
                </a:solidFill>
              </a:rPr>
              <a:t>Magazines in the men's bathroom</a:t>
            </a:r>
          </a:p>
          <a:p>
            <a:pPr lvl="1" algn="just">
              <a:spcAft>
                <a:spcPts val="0"/>
              </a:spcAft>
            </a:pPr>
            <a:r>
              <a:rPr lang="en-US" sz="2000" dirty="0">
                <a:solidFill>
                  <a:schemeClr val="tx1"/>
                </a:solidFill>
              </a:rPr>
              <a:t>Asking a co-worker on a date on one occasion</a:t>
            </a:r>
          </a:p>
          <a:p>
            <a:pPr lvl="1" algn="just">
              <a:spcAft>
                <a:spcPts val="0"/>
              </a:spcAft>
            </a:pPr>
            <a:r>
              <a:rPr lang="en-US" sz="2000" dirty="0">
                <a:solidFill>
                  <a:schemeClr val="tx1"/>
                </a:solidFill>
              </a:rPr>
              <a:t>The executive secretary dress code </a:t>
            </a:r>
          </a:p>
          <a:p>
            <a:pPr lvl="1" algn="just">
              <a:spcAft>
                <a:spcPts val="0"/>
              </a:spcAft>
            </a:pPr>
            <a:r>
              <a:rPr lang="en-US" sz="2000" dirty="0">
                <a:solidFill>
                  <a:schemeClr val="tx1"/>
                </a:solidFill>
              </a:rPr>
              <a:t>Flowers on the doorstep at co-worker's home, gifts, or lunches </a:t>
            </a:r>
          </a:p>
          <a:p>
            <a:pPr lvl="1" algn="just">
              <a:spcAft>
                <a:spcPts val="0"/>
              </a:spcAft>
            </a:pPr>
            <a:r>
              <a:rPr lang="en-US" sz="2000" dirty="0">
                <a:solidFill>
                  <a:schemeClr val="tx1"/>
                </a:solidFill>
              </a:rPr>
              <a:t>Dirty jokes</a:t>
            </a:r>
          </a:p>
          <a:p>
            <a:pPr lvl="1" algn="just">
              <a:spcAft>
                <a:spcPts val="0"/>
              </a:spcAft>
            </a:pPr>
            <a:r>
              <a:rPr lang="en-US" sz="2000" dirty="0">
                <a:solidFill>
                  <a:schemeClr val="tx1"/>
                </a:solidFill>
              </a:rPr>
              <a:t>Sexual innuendo </a:t>
            </a:r>
          </a:p>
          <a:p>
            <a:pPr lvl="1" algn="just">
              <a:spcAft>
                <a:spcPts val="0"/>
              </a:spcAft>
            </a:pPr>
            <a:r>
              <a:rPr lang="en-US" sz="2000" dirty="0">
                <a:solidFill>
                  <a:schemeClr val="tx1"/>
                </a:solidFill>
              </a:rPr>
              <a:t>Compliments </a:t>
            </a:r>
          </a:p>
          <a:p>
            <a:pPr lvl="1" algn="just">
              <a:spcAft>
                <a:spcPts val="0"/>
              </a:spcAft>
            </a:pPr>
            <a:r>
              <a:rPr lang="en-US" sz="2000" dirty="0">
                <a:solidFill>
                  <a:schemeClr val="tx1"/>
                </a:solidFill>
              </a:rPr>
              <a:t>Happy hour after work </a:t>
            </a:r>
          </a:p>
          <a:p>
            <a:pPr lvl="1" algn="just">
              <a:spcAft>
                <a:spcPts val="0"/>
              </a:spcAft>
            </a:pPr>
            <a:r>
              <a:rPr lang="en-US" sz="2000" dirty="0">
                <a:solidFill>
                  <a:schemeClr val="tx1"/>
                </a:solidFill>
              </a:rPr>
              <a:t>Texting</a:t>
            </a:r>
          </a:p>
        </p:txBody>
      </p:sp>
    </p:spTree>
    <p:extLst>
      <p:ext uri="{BB962C8B-B14F-4D97-AF65-F5344CB8AC3E}">
        <p14:creationId xmlns:p14="http://schemas.microsoft.com/office/powerpoint/2010/main" val="35916861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452062" y="1715109"/>
            <a:ext cx="7915190" cy="4685691"/>
          </a:xfrm>
        </p:spPr>
        <p:txBody>
          <a:bodyPr>
            <a:normAutofit fontScale="92500" lnSpcReduction="20000"/>
          </a:bodyPr>
          <a:lstStyle/>
          <a:p>
            <a:pPr>
              <a:spcAft>
                <a:spcPts val="0"/>
              </a:spcAft>
            </a:pPr>
            <a:r>
              <a:rPr lang="en-US" dirty="0"/>
              <a:t>Boundaries</a:t>
            </a:r>
          </a:p>
          <a:p>
            <a:pPr lvl="1"/>
            <a:r>
              <a:rPr lang="en-US" sz="2800" dirty="0"/>
              <a:t>Think not only about impropriety, but the appearance of impropriety.</a:t>
            </a:r>
          </a:p>
          <a:p>
            <a:pPr lvl="1"/>
            <a:r>
              <a:rPr lang="en-US" sz="2800" dirty="0"/>
              <a:t>Supervisors must be mindful of their inherent position of authority and influence over employees they supervise.</a:t>
            </a:r>
          </a:p>
          <a:p>
            <a:pPr lvl="1"/>
            <a:r>
              <a:rPr lang="en-US" sz="2800" dirty="0"/>
              <a:t>Supervisors (and all employees) must maintain boundaries, but also protect yourself.</a:t>
            </a:r>
          </a:p>
          <a:p>
            <a:pPr lvl="2"/>
            <a:r>
              <a:rPr lang="en-US" dirty="0"/>
              <a:t>Have others involved</a:t>
            </a:r>
          </a:p>
          <a:p>
            <a:pPr lvl="2"/>
            <a:r>
              <a:rPr lang="en-US" dirty="0"/>
              <a:t>Group texts/emails</a:t>
            </a:r>
          </a:p>
          <a:p>
            <a:pPr lvl="2"/>
            <a:r>
              <a:rPr lang="en-US" dirty="0"/>
              <a:t>Keep your guard up   </a:t>
            </a:r>
          </a:p>
        </p:txBody>
      </p:sp>
      <p:sp>
        <p:nvSpPr>
          <p:cNvPr id="5" name="Title 1"/>
          <p:cNvSpPr txBox="1">
            <a:spLocks/>
          </p:cNvSpPr>
          <p:nvPr/>
        </p:nvSpPr>
        <p:spPr>
          <a:xfrm>
            <a:off x="143838" y="792409"/>
            <a:ext cx="8846049" cy="1016726"/>
          </a:xfrm>
          <a:prstGeom prst="rect">
            <a:avLst/>
          </a:prstGeom>
        </p:spPr>
        <p:txBody>
          <a:bodyPr vert="horz" lIns="91440" tIns="45720" rIns="91440" bIns="45720" rtlCol="0" anchor="t">
            <a:noAutofit/>
          </a:bodyPr>
          <a:lstStyle>
            <a:lvl1pPr algn="l" defTabSz="457200" rtl="0" eaLnBrk="1" latinLnBrk="0" hangingPunct="1">
              <a:spcBef>
                <a:spcPct val="0"/>
              </a:spcBef>
              <a:buNone/>
              <a:defRPr sz="4800" b="1" kern="1200">
                <a:solidFill>
                  <a:schemeClr val="tx2"/>
                </a:solidFill>
                <a:latin typeface="+mj-lt"/>
                <a:ea typeface="+mj-ea"/>
                <a:cs typeface="+mj-cs"/>
              </a:defRPr>
            </a:lvl1pPr>
          </a:lstStyle>
          <a:p>
            <a:pPr algn="ctr"/>
            <a:r>
              <a:rPr lang="en-US" dirty="0">
                <a:solidFill>
                  <a:srgbClr val="154F37"/>
                </a:solidFill>
              </a:rPr>
              <a:t>Supervisor </a:t>
            </a:r>
            <a:r>
              <a:rPr lang="en-US" dirty="0">
                <a:solidFill>
                  <a:srgbClr val="154F37"/>
                </a:solidFill>
                <a:sym typeface="Wingdings" panose="05000000000000000000" pitchFamily="2" charset="2"/>
              </a:rPr>
              <a:t> </a:t>
            </a:r>
            <a:r>
              <a:rPr lang="en-US" dirty="0">
                <a:solidFill>
                  <a:srgbClr val="154F37"/>
                </a:solidFill>
              </a:rPr>
              <a:t>Subordinate</a:t>
            </a:r>
          </a:p>
        </p:txBody>
      </p:sp>
    </p:spTree>
    <p:extLst>
      <p:ext uri="{BB962C8B-B14F-4D97-AF65-F5344CB8AC3E}">
        <p14:creationId xmlns:p14="http://schemas.microsoft.com/office/powerpoint/2010/main" val="164117314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0092"/>
            <a:ext cx="8229600" cy="830110"/>
          </a:xfrm>
        </p:spPr>
        <p:txBody>
          <a:bodyPr/>
          <a:lstStyle/>
          <a:p>
            <a:pPr algn="ctr"/>
            <a:r>
              <a:rPr lang="en-US" dirty="0"/>
              <a:t>Harassment</a:t>
            </a:r>
          </a:p>
        </p:txBody>
      </p:sp>
      <p:sp>
        <p:nvSpPr>
          <p:cNvPr id="3" name="Text Placeholder 2"/>
          <p:cNvSpPr>
            <a:spLocks noGrp="1"/>
          </p:cNvSpPr>
          <p:nvPr>
            <p:ph type="body" sz="quarter" idx="10"/>
          </p:nvPr>
        </p:nvSpPr>
        <p:spPr>
          <a:xfrm>
            <a:off x="457200" y="1678310"/>
            <a:ext cx="8229600" cy="4272062"/>
          </a:xfrm>
        </p:spPr>
        <p:txBody>
          <a:bodyPr>
            <a:normAutofit/>
          </a:bodyPr>
          <a:lstStyle/>
          <a:p>
            <a:r>
              <a:rPr lang="en-US" sz="4000" dirty="0"/>
              <a:t>Policies apply to more than employees (Board, members, vendors, contractors, etc.)</a:t>
            </a:r>
          </a:p>
          <a:p>
            <a:r>
              <a:rPr lang="en-US" sz="4000" dirty="0"/>
              <a:t>Please report any conduct, from anyone, that makes you or one of your co-workers uncomfortable</a:t>
            </a:r>
          </a:p>
        </p:txBody>
      </p:sp>
    </p:spTree>
    <p:extLst>
      <p:ext uri="{BB962C8B-B14F-4D97-AF65-F5344CB8AC3E}">
        <p14:creationId xmlns:p14="http://schemas.microsoft.com/office/powerpoint/2010/main" val="10773922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SU_PowerPoint_Template_Op1_C">
  <a:themeElements>
    <a:clrScheme name="Custom 78">
      <a:dk1>
        <a:sysClr val="windowText" lastClr="000000"/>
      </a:dk1>
      <a:lt1>
        <a:sysClr val="window" lastClr="FFFFFF"/>
      </a:lt1>
      <a:dk2>
        <a:srgbClr val="154F37"/>
      </a:dk2>
      <a:lt2>
        <a:srgbClr val="EEECE1"/>
      </a:lt2>
      <a:accent1>
        <a:srgbClr val="5A001A"/>
      </a:accent1>
      <a:accent2>
        <a:srgbClr val="393531"/>
      </a:accent2>
      <a:accent3>
        <a:srgbClr val="684E14"/>
      </a:accent3>
      <a:accent4>
        <a:srgbClr val="4D4B48"/>
      </a:accent4>
      <a:accent5>
        <a:srgbClr val="000000"/>
      </a:accent5>
      <a:accent6>
        <a:srgbClr val="000000"/>
      </a:accent6>
      <a:hlink>
        <a:srgbClr val="005A9A"/>
      </a:hlink>
      <a:folHlink>
        <a:srgbClr val="1B458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BSU_PowerPoint_Template_Op1_C">
  <a:themeElements>
    <a:clrScheme name="Custom 78">
      <a:dk1>
        <a:sysClr val="windowText" lastClr="000000"/>
      </a:dk1>
      <a:lt1>
        <a:sysClr val="window" lastClr="FFFFFF"/>
      </a:lt1>
      <a:dk2>
        <a:srgbClr val="154F37"/>
      </a:dk2>
      <a:lt2>
        <a:srgbClr val="EEECE1"/>
      </a:lt2>
      <a:accent1>
        <a:srgbClr val="5A001A"/>
      </a:accent1>
      <a:accent2>
        <a:srgbClr val="393531"/>
      </a:accent2>
      <a:accent3>
        <a:srgbClr val="684E14"/>
      </a:accent3>
      <a:accent4>
        <a:srgbClr val="4D4B48"/>
      </a:accent4>
      <a:accent5>
        <a:srgbClr val="000000"/>
      </a:accent5>
      <a:accent6>
        <a:srgbClr val="000000"/>
      </a:accent6>
      <a:hlink>
        <a:srgbClr val="005A9A"/>
      </a:hlink>
      <a:folHlink>
        <a:srgbClr val="1B458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426FDF23303A84B8A4E1AB437E8E736" ma:contentTypeVersion="23" ma:contentTypeDescription="Create a new document." ma:contentTypeScope="" ma:versionID="3281b949bb5f33343b75c3211ac6ccfc">
  <xsd:schema xmlns:xsd="http://www.w3.org/2001/XMLSchema" xmlns:xs="http://www.w3.org/2001/XMLSchema" xmlns:p="http://schemas.microsoft.com/office/2006/metadata/properties" xmlns:ns2="0e785149-75c2-4f5b-ae0d-fe875b6d1a87" xmlns:ns3="c6dd02aa-6094-48e7-9fd1-3a4f4270196e" targetNamespace="http://schemas.microsoft.com/office/2006/metadata/properties" ma:root="true" ma:fieldsID="b6365a3f8ea6eeb45589ca6951814280" ns2:_="" ns3:_="">
    <xsd:import namespace="0e785149-75c2-4f5b-ae0d-fe875b6d1a87"/>
    <xsd:import namespace="c6dd02aa-6094-48e7-9fd1-3a4f4270196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Date" minOccurs="0"/>
                <xsd:element ref="ns3:MediaServiceAutoKeyPoints" minOccurs="0"/>
                <xsd:element ref="ns3:MediaServiceKeyPoints" minOccurs="0"/>
                <xsd:element ref="ns3:Location" minOccurs="0"/>
                <xsd:element ref="ns3:f59191e7-c345-4f49-b7d2-5477891e4914CountryOrRegion" minOccurs="0"/>
                <xsd:element ref="ns3:f59191e7-c345-4f49-b7d2-5477891e4914State" minOccurs="0"/>
                <xsd:element ref="ns3:f59191e7-c345-4f49-b7d2-5477891e4914City" minOccurs="0"/>
                <xsd:element ref="ns3:f59191e7-c345-4f49-b7d2-5477891e4914PostalCode" minOccurs="0"/>
                <xsd:element ref="ns3:f59191e7-c345-4f49-b7d2-5477891e4914Street" minOccurs="0"/>
                <xsd:element ref="ns3:f59191e7-c345-4f49-b7d2-5477891e4914GeoLoc" minOccurs="0"/>
                <xsd:element ref="ns3:f59191e7-c345-4f49-b7d2-5477891e4914Disp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785149-75c2-4f5b-ae0d-fe875b6d1a8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dd02aa-6094-48e7-9fd1-3a4f4270196e"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Date" ma:index="18" nillable="true" ma:displayName="Date" ma:format="DateOnly" ma:internalName="Date">
      <xsd:simpleType>
        <xsd:restriction base="dms:DateTime"/>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ocation" ma:index="21" nillable="true" ma:displayName="Location" ma:format="Dropdown" ma:internalName="Location">
      <xsd:simpleType>
        <xsd:restriction base="dms:Unknown"/>
      </xsd:simpleType>
    </xsd:element>
    <xsd:element name="f59191e7-c345-4f49-b7d2-5477891e4914CountryOrRegion" ma:index="22" nillable="true" ma:displayName="Location: Country/Region" ma:internalName="CountryOrRegion" ma:readOnly="true">
      <xsd:simpleType>
        <xsd:restriction base="dms:Text"/>
      </xsd:simpleType>
    </xsd:element>
    <xsd:element name="f59191e7-c345-4f49-b7d2-5477891e4914State" ma:index="23" nillable="true" ma:displayName="Location: State" ma:internalName="State" ma:readOnly="true">
      <xsd:simpleType>
        <xsd:restriction base="dms:Text"/>
      </xsd:simpleType>
    </xsd:element>
    <xsd:element name="f59191e7-c345-4f49-b7d2-5477891e4914City" ma:index="24" nillable="true" ma:displayName="Location: City" ma:internalName="City" ma:readOnly="true">
      <xsd:simpleType>
        <xsd:restriction base="dms:Text"/>
      </xsd:simpleType>
    </xsd:element>
    <xsd:element name="f59191e7-c345-4f49-b7d2-5477891e4914PostalCode" ma:index="25" nillable="true" ma:displayName="Location: Postal Code" ma:internalName="PostalCode" ma:readOnly="true">
      <xsd:simpleType>
        <xsd:restriction base="dms:Text"/>
      </xsd:simpleType>
    </xsd:element>
    <xsd:element name="f59191e7-c345-4f49-b7d2-5477891e4914Street" ma:index="26" nillable="true" ma:displayName="Location: Street" ma:internalName="Street" ma:readOnly="true">
      <xsd:simpleType>
        <xsd:restriction base="dms:Text"/>
      </xsd:simpleType>
    </xsd:element>
    <xsd:element name="f59191e7-c345-4f49-b7d2-5477891e4914GeoLoc" ma:index="27" nillable="true" ma:displayName="Location: Coordinates" ma:internalName="GeoLoc" ma:readOnly="true">
      <xsd:simpleType>
        <xsd:restriction base="dms:Unknown"/>
      </xsd:simpleType>
    </xsd:element>
    <xsd:element name="f59191e7-c345-4f49-b7d2-5477891e4914DispName" ma:index="28" nillable="true" ma:displayName="Location: Name" ma:internalName="DispNa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ate xmlns="c6dd02aa-6094-48e7-9fd1-3a4f4270196e" xsi:nil="true"/>
    <Location xmlns="c6dd02aa-6094-48e7-9fd1-3a4f4270196e" xsi:nil="true"/>
  </documentManagement>
</p:properties>
</file>

<file path=customXml/itemProps1.xml><?xml version="1.0" encoding="utf-8"?>
<ds:datastoreItem xmlns:ds="http://schemas.openxmlformats.org/officeDocument/2006/customXml" ds:itemID="{817D04C4-9CFE-4D81-9A17-2E5D104E2889}">
  <ds:schemaRefs>
    <ds:schemaRef ds:uri="http://schemas.microsoft.com/sharepoint/v3/contenttype/forms"/>
  </ds:schemaRefs>
</ds:datastoreItem>
</file>

<file path=customXml/itemProps2.xml><?xml version="1.0" encoding="utf-8"?>
<ds:datastoreItem xmlns:ds="http://schemas.openxmlformats.org/officeDocument/2006/customXml" ds:itemID="{E4808F3E-BB3D-4FA8-8205-2D272CFD10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e785149-75c2-4f5b-ae0d-fe875b6d1a87"/>
    <ds:schemaRef ds:uri="c6dd02aa-6094-48e7-9fd1-3a4f427019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373767-ADA6-4CE9-B32C-B8634AE508C1}">
  <ds:schemaRefs>
    <ds:schemaRef ds:uri="http://www.w3.org/XML/1998/namespace"/>
    <ds:schemaRef ds:uri="http://schemas.microsoft.com/office/infopath/2007/PartnerControls"/>
    <ds:schemaRef ds:uri="http://purl.org/dc/elements/1.1/"/>
    <ds:schemaRef ds:uri="c6dd02aa-6094-48e7-9fd1-3a4f4270196e"/>
    <ds:schemaRef ds:uri="http://schemas.microsoft.com/office/2006/documentManagement/types"/>
    <ds:schemaRef ds:uri="http://purl.org/dc/dcmitype/"/>
    <ds:schemaRef ds:uri="http://purl.org/dc/terms/"/>
    <ds:schemaRef ds:uri="http://schemas.microsoft.com/office/2006/metadata/properties"/>
    <ds:schemaRef ds:uri="http://schemas.openxmlformats.org/package/2006/metadata/core-properties"/>
    <ds:schemaRef ds:uri="0e785149-75c2-4f5b-ae0d-fe875b6d1a87"/>
  </ds:schemaRefs>
</ds:datastoreItem>
</file>

<file path=docProps/app.xml><?xml version="1.0" encoding="utf-8"?>
<Properties xmlns="http://schemas.openxmlformats.org/officeDocument/2006/extended-properties" xmlns:vt="http://schemas.openxmlformats.org/officeDocument/2006/docPropsVTypes">
  <Template>BSU_PowerPoint_Template_Op1_C.potx</Template>
  <TotalTime>3587</TotalTime>
  <Words>739</Words>
  <Application>Microsoft Office PowerPoint</Application>
  <PresentationFormat>On-screen Show (4:3)</PresentationFormat>
  <Paragraphs>110</Paragraphs>
  <Slides>18</Slides>
  <Notes>18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Arial</vt:lpstr>
      <vt:lpstr>Calibri</vt:lpstr>
      <vt:lpstr>Courier New</vt:lpstr>
      <vt:lpstr>Georgia</vt:lpstr>
      <vt:lpstr>Times New Roman</vt:lpstr>
      <vt:lpstr>Wingdings</vt:lpstr>
      <vt:lpstr>BSU_PowerPoint_Template_Op1_C</vt:lpstr>
      <vt:lpstr>1_BSU_PowerPoint_Template_Op1_C</vt:lpstr>
      <vt:lpstr>Harassment and Offensive Behavior  in the Workplace</vt:lpstr>
      <vt:lpstr>Policy 413  Harassment and Violence</vt:lpstr>
      <vt:lpstr>Reporting - Discipline</vt:lpstr>
      <vt:lpstr>Application</vt:lpstr>
      <vt:lpstr>Sexual Harassment</vt:lpstr>
      <vt:lpstr>Sexual Harassment</vt:lpstr>
      <vt:lpstr>Sexual Harassment</vt:lpstr>
      <vt:lpstr>PowerPoint Presentation</vt:lpstr>
      <vt:lpstr>Harassment</vt:lpstr>
      <vt:lpstr>Sexual Violence </vt:lpstr>
      <vt:lpstr>Violence </vt:lpstr>
      <vt:lpstr>Reporting Procedures</vt:lpstr>
      <vt:lpstr>Investigation</vt:lpstr>
      <vt:lpstr>Outcome</vt:lpstr>
      <vt:lpstr>Retaliation &amp; Reprisal</vt:lpstr>
      <vt:lpstr>Employee Interaction </vt:lpstr>
      <vt:lpstr>Questions?</vt:lpstr>
      <vt:lpstr>PowerPoint Presentation</vt:lpstr>
    </vt:vector>
  </TitlesOfParts>
  <Company>Red Zest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Samantha Nienow;s.blondeau</dc:creator>
  <cp:lastModifiedBy>Abby Polzine</cp:lastModifiedBy>
  <cp:revision>223</cp:revision>
  <cp:lastPrinted>2019-08-26T20:57:28Z</cp:lastPrinted>
  <dcterms:created xsi:type="dcterms:W3CDTF">2012-08-22T16:50:58Z</dcterms:created>
  <dcterms:modified xsi:type="dcterms:W3CDTF">2020-09-10T20:28:56Z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0x0101007426FDF23303A84B8A4E1AB437E8E736</vt:lpwstr>
  </property>
</Properties>
</file>